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omments/modernComment_102_5B8B8A15.xml" ContentType="application/vnd.ms-powerpoint.comment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332" r:id="rId2"/>
    <p:sldId id="399" r:id="rId3"/>
    <p:sldId id="393" r:id="rId4"/>
    <p:sldId id="401" r:id="rId5"/>
    <p:sldId id="325" r:id="rId6"/>
    <p:sldId id="326" r:id="rId7"/>
    <p:sldId id="394" r:id="rId8"/>
    <p:sldId id="395" r:id="rId9"/>
    <p:sldId id="328" r:id="rId10"/>
    <p:sldId id="329" r:id="rId11"/>
    <p:sldId id="402" r:id="rId12"/>
    <p:sldId id="398" r:id="rId13"/>
    <p:sldId id="405" r:id="rId14"/>
    <p:sldId id="334" r:id="rId15"/>
    <p:sldId id="403" r:id="rId16"/>
    <p:sldId id="382" r:id="rId17"/>
    <p:sldId id="400" r:id="rId18"/>
    <p:sldId id="258" r:id="rId19"/>
    <p:sldId id="404" r:id="rId20"/>
    <p:sldId id="388" r:id="rId21"/>
    <p:sldId id="397" r:id="rId22"/>
    <p:sldId id="337" r:id="rId23"/>
    <p:sldId id="33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F5BEDB6-BCA6-C196-7D25-FBAA7FC65BC0}" name="Christine Jagher" initials="CJ" userId="S::christine@wanderandivy.com::b5c662c1-fe88-405e-8613-51a322076d1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1832"/>
    <a:srgbClr val="CBC1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8/10/relationships/authors" Target="authors.xml"/></Relationships>
</file>

<file path=ppt/comments/modernComment_102_5B8B8A15.xml><?xml version="1.0" encoding="utf-8"?>
<p188:cmLst xmlns:a="http://schemas.openxmlformats.org/drawingml/2006/main" xmlns:r="http://schemas.openxmlformats.org/officeDocument/2006/relationships" xmlns:p188="http://schemas.microsoft.com/office/powerpoint/2018/8/main">
  <p188:cm id="{1D2B4C62-29F5-40FA-8E79-27EBDCA5C5D7}" authorId="{8F5BEDB6-BCA6-C196-7D25-FBAA7FC65BC0}" created="2024-12-19T22:54:16.549">
    <ac:txMkLst xmlns:ac="http://schemas.microsoft.com/office/drawing/2013/main/command">
      <pc:docMk xmlns:pc="http://schemas.microsoft.com/office/powerpoint/2013/main/command"/>
      <pc:sldMk xmlns:pc="http://schemas.microsoft.com/office/powerpoint/2013/main/command" cId="1535871509" sldId="258"/>
      <ac:graphicFrameMk id="4" creationId="{3390116A-C027-3C6F-8DE8-951AFD0E8BEE}"/>
      <ac:tblMk/>
      <ac:tcMk rowId="2332094294" colId="1401262447"/>
      <ac:txMk cp="20" len="22">
        <ac:context len="49" hash="3988397516"/>
      </ac:txMk>
    </ac:txMkLst>
    <p188:pos x="1524360" y="4520592"/>
    <p188:txBody>
      <a:bodyPr/>
      <a:lstStyle/>
      <a:p>
        <a:r>
          <a:rPr lang="en-US"/>
          <a:t>Do we want to call this out?</a:t>
        </a:r>
      </a:p>
    </p188:txBody>
  </p188:cm>
  <p188:cm id="{6CC34FBF-6074-4AF2-A751-1AEA3CDA1E6D}" authorId="{8F5BEDB6-BCA6-C196-7D25-FBAA7FC65BC0}" created="2024-12-19T22:55:14.820">
    <ac:txMkLst xmlns:ac="http://schemas.microsoft.com/office/drawing/2013/main/command">
      <pc:docMk xmlns:pc="http://schemas.microsoft.com/office/powerpoint/2013/main/command"/>
      <pc:sldMk xmlns:pc="http://schemas.microsoft.com/office/powerpoint/2013/main/command" cId="1535871509" sldId="258"/>
      <ac:graphicFrameMk id="4" creationId="{3390116A-C027-3C6F-8DE8-951AFD0E8BEE}"/>
      <ac:tblMk/>
      <ac:tcMk rowId="2332094294" colId="491680738"/>
      <ac:txMk cp="21" len="28">
        <ac:context len="50" hash="1057407007"/>
      </ac:txMk>
    </ac:txMkLst>
    <p188:pos x="3485136" y="4520592"/>
    <p188:txBody>
      <a:bodyPr/>
      <a:lstStyle/>
      <a:p>
        <a:r>
          <a:rPr lang="en-US"/>
          <a:t>Do we want to commit to this?</a:t>
        </a:r>
      </a:p>
    </p188:txBody>
  </p188:cm>
  <p188:cm id="{08D222F1-C730-4960-A965-6F3C494340DE}" authorId="{8F5BEDB6-BCA6-C196-7D25-FBAA7FC65BC0}" created="2024-12-19T23:32:52.637">
    <ac:txMkLst xmlns:ac="http://schemas.microsoft.com/office/drawing/2013/main/command">
      <pc:docMk xmlns:pc="http://schemas.microsoft.com/office/powerpoint/2013/main/command"/>
      <pc:sldMk xmlns:pc="http://schemas.microsoft.com/office/powerpoint/2013/main/command" cId="1535871509" sldId="258"/>
      <ac:graphicFrameMk id="4" creationId="{3390116A-C027-3C6F-8DE8-951AFD0E8BEE}"/>
      <ac:tblMk/>
      <ac:tcMk rowId="3298202759" colId="1401262447"/>
      <ac:txMk cp="0" len="97">
        <ac:context len="98" hash="3992393891"/>
      </ac:txMk>
    </ac:txMkLst>
    <p188:pos x="7268066" y="4367186"/>
    <p188:txBody>
      <a:bodyPr/>
      <a:lstStyle/>
      <a:p>
        <a:r>
          <a:rPr lang="en-US"/>
          <a:t>Do we want to link these to the current versions?</a:t>
        </a:r>
      </a:p>
    </p188:txBody>
  </p188:cm>
  <p188:cm id="{FD31AB45-02DD-459A-B0D4-6FC776D04BDA}" authorId="{8F5BEDB6-BCA6-C196-7D25-FBAA7FC65BC0}" created="2024-12-19T23:33:07.188">
    <ac:txMkLst xmlns:ac="http://schemas.microsoft.com/office/drawing/2013/main/command">
      <pc:docMk xmlns:pc="http://schemas.microsoft.com/office/powerpoint/2013/main/command"/>
      <pc:sldMk xmlns:pc="http://schemas.microsoft.com/office/powerpoint/2013/main/command" cId="1535871509" sldId="258"/>
      <ac:graphicFrameMk id="4" creationId="{3390116A-C027-3C6F-8DE8-951AFD0E8BEE}"/>
      <ac:tblMk/>
      <ac:tcMk rowId="328822754" colId="1401262447"/>
      <ac:txMk cp="0" len="41">
        <ac:context len="42" hash="1102435505"/>
      </ac:txMk>
    </ac:txMkLst>
    <p188:pos x="1791092" y="5064770"/>
    <p188:txBody>
      <a:bodyPr/>
      <a:lstStyle/>
      <a:p>
        <a:r>
          <a:rPr lang="en-US"/>
          <a:t>Do we want to link to an example?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394F0-4BE3-5D4A-828F-F0FFB1FB547D}" type="datetimeFigureOut">
              <a:rPr lang="en-US" smtClean="0"/>
              <a:t>6/26/2025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96254-E51B-9E40-898E-8653249D9B7C}" type="slidenum">
              <a:rPr lang="en-US" smtClean="0"/>
              <a:t>‹#›</a:t>
            </a:fld>
            <a:endParaRPr lang="en-US"/>
          </a:p>
        </p:txBody>
      </p:sp>
    </p:spTree>
    <p:extLst>
      <p:ext uri="{BB962C8B-B14F-4D97-AF65-F5344CB8AC3E}">
        <p14:creationId xmlns:p14="http://schemas.microsoft.com/office/powerpoint/2010/main" val="2452113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a:t>
            </a:fld>
            <a:endParaRPr lang="en-US"/>
          </a:p>
        </p:txBody>
      </p:sp>
    </p:spTree>
    <p:extLst>
      <p:ext uri="{BB962C8B-B14F-4D97-AF65-F5344CB8AC3E}">
        <p14:creationId xmlns:p14="http://schemas.microsoft.com/office/powerpoint/2010/main" val="410580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2</a:t>
            </a:fld>
            <a:endParaRPr lang="en-US"/>
          </a:p>
        </p:txBody>
      </p:sp>
    </p:spTree>
    <p:extLst>
      <p:ext uri="{BB962C8B-B14F-4D97-AF65-F5344CB8AC3E}">
        <p14:creationId xmlns:p14="http://schemas.microsoft.com/office/powerpoint/2010/main" val="3525396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3</a:t>
            </a:fld>
            <a:endParaRPr lang="en-US"/>
          </a:p>
        </p:txBody>
      </p:sp>
    </p:spTree>
    <p:extLst>
      <p:ext uri="{BB962C8B-B14F-4D97-AF65-F5344CB8AC3E}">
        <p14:creationId xmlns:p14="http://schemas.microsoft.com/office/powerpoint/2010/main" val="1901100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4</a:t>
            </a:fld>
            <a:endParaRPr lang="en-US"/>
          </a:p>
        </p:txBody>
      </p:sp>
    </p:spTree>
    <p:extLst>
      <p:ext uri="{BB962C8B-B14F-4D97-AF65-F5344CB8AC3E}">
        <p14:creationId xmlns:p14="http://schemas.microsoft.com/office/powerpoint/2010/main" val="1301058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5</a:t>
            </a:fld>
            <a:endParaRPr lang="en-US"/>
          </a:p>
        </p:txBody>
      </p:sp>
    </p:spTree>
    <p:extLst>
      <p:ext uri="{BB962C8B-B14F-4D97-AF65-F5344CB8AC3E}">
        <p14:creationId xmlns:p14="http://schemas.microsoft.com/office/powerpoint/2010/main" val="1419034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6</a:t>
            </a:fld>
            <a:endParaRPr lang="en-US"/>
          </a:p>
        </p:txBody>
      </p:sp>
    </p:spTree>
    <p:extLst>
      <p:ext uri="{BB962C8B-B14F-4D97-AF65-F5344CB8AC3E}">
        <p14:creationId xmlns:p14="http://schemas.microsoft.com/office/powerpoint/2010/main" val="3392342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7</a:t>
            </a:fld>
            <a:endParaRPr lang="en-US"/>
          </a:p>
        </p:txBody>
      </p:sp>
    </p:spTree>
    <p:extLst>
      <p:ext uri="{BB962C8B-B14F-4D97-AF65-F5344CB8AC3E}">
        <p14:creationId xmlns:p14="http://schemas.microsoft.com/office/powerpoint/2010/main" val="3011217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8</a:t>
            </a:fld>
            <a:endParaRPr lang="en-US"/>
          </a:p>
        </p:txBody>
      </p:sp>
    </p:spTree>
    <p:extLst>
      <p:ext uri="{BB962C8B-B14F-4D97-AF65-F5344CB8AC3E}">
        <p14:creationId xmlns:p14="http://schemas.microsoft.com/office/powerpoint/2010/main" val="405389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9</a:t>
            </a:fld>
            <a:endParaRPr lang="en-US"/>
          </a:p>
        </p:txBody>
      </p:sp>
    </p:spTree>
    <p:extLst>
      <p:ext uri="{BB962C8B-B14F-4D97-AF65-F5344CB8AC3E}">
        <p14:creationId xmlns:p14="http://schemas.microsoft.com/office/powerpoint/2010/main" val="105010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10</a:t>
            </a:fld>
            <a:endParaRPr lang="en-US"/>
          </a:p>
        </p:txBody>
      </p:sp>
    </p:spTree>
    <p:extLst>
      <p:ext uri="{BB962C8B-B14F-4D97-AF65-F5344CB8AC3E}">
        <p14:creationId xmlns:p14="http://schemas.microsoft.com/office/powerpoint/2010/main" val="733931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15% of sales are gift packs with 57% (over half) of those sales done in Q4</a:t>
            </a:r>
          </a:p>
        </p:txBody>
      </p:sp>
      <p:sp>
        <p:nvSpPr>
          <p:cNvPr id="4" name="Slide Number Placeholder 3"/>
          <p:cNvSpPr>
            <a:spLocks noGrp="1"/>
          </p:cNvSpPr>
          <p:nvPr>
            <p:ph type="sldNum" sz="quarter" idx="10"/>
          </p:nvPr>
        </p:nvSpPr>
        <p:spPr/>
        <p:txBody>
          <a:bodyPr/>
          <a:lstStyle/>
          <a:p>
            <a:fld id="{D260E1EE-2A5A-DE43-92D4-FCBE3C0DDD42}" type="slidenum">
              <a:rPr lang="en-US" smtClean="0"/>
              <a:t>11</a:t>
            </a:fld>
            <a:endParaRPr lang="en-US"/>
          </a:p>
        </p:txBody>
      </p:sp>
    </p:spTree>
    <p:extLst>
      <p:ext uri="{BB962C8B-B14F-4D97-AF65-F5344CB8AC3E}">
        <p14:creationId xmlns:p14="http://schemas.microsoft.com/office/powerpoint/2010/main" val="3765493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12</a:t>
            </a:fld>
            <a:endParaRPr lang="en-US"/>
          </a:p>
        </p:txBody>
      </p:sp>
    </p:spTree>
    <p:extLst>
      <p:ext uri="{BB962C8B-B14F-4D97-AF65-F5344CB8AC3E}">
        <p14:creationId xmlns:p14="http://schemas.microsoft.com/office/powerpoint/2010/main" val="3900031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13</a:t>
            </a:fld>
            <a:endParaRPr lang="en-US"/>
          </a:p>
        </p:txBody>
      </p:sp>
    </p:spTree>
    <p:extLst>
      <p:ext uri="{BB962C8B-B14F-4D97-AF65-F5344CB8AC3E}">
        <p14:creationId xmlns:p14="http://schemas.microsoft.com/office/powerpoint/2010/main" val="2100555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14</a:t>
            </a:fld>
            <a:endParaRPr lang="en-US"/>
          </a:p>
        </p:txBody>
      </p:sp>
    </p:spTree>
    <p:extLst>
      <p:ext uri="{BB962C8B-B14F-4D97-AF65-F5344CB8AC3E}">
        <p14:creationId xmlns:p14="http://schemas.microsoft.com/office/powerpoint/2010/main" val="350938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60E1EE-2A5A-DE43-92D4-FCBE3C0DDD42}" type="slidenum">
              <a:rPr lang="en-US" smtClean="0"/>
              <a:t>15</a:t>
            </a:fld>
            <a:endParaRPr lang="en-US"/>
          </a:p>
        </p:txBody>
      </p:sp>
    </p:spTree>
    <p:extLst>
      <p:ext uri="{BB962C8B-B14F-4D97-AF65-F5344CB8AC3E}">
        <p14:creationId xmlns:p14="http://schemas.microsoft.com/office/powerpoint/2010/main" val="1568671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16</a:t>
            </a:fld>
            <a:endParaRPr lang="en-US"/>
          </a:p>
        </p:txBody>
      </p:sp>
    </p:spTree>
    <p:extLst>
      <p:ext uri="{BB962C8B-B14F-4D97-AF65-F5344CB8AC3E}">
        <p14:creationId xmlns:p14="http://schemas.microsoft.com/office/powerpoint/2010/main" val="943401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19</a:t>
            </a:fld>
            <a:endParaRPr lang="en-US"/>
          </a:p>
        </p:txBody>
      </p:sp>
    </p:spTree>
    <p:extLst>
      <p:ext uri="{BB962C8B-B14F-4D97-AF65-F5344CB8AC3E}">
        <p14:creationId xmlns:p14="http://schemas.microsoft.com/office/powerpoint/2010/main" val="1626371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20</a:t>
            </a:fld>
            <a:endParaRPr lang="en-US"/>
          </a:p>
        </p:txBody>
      </p:sp>
    </p:spTree>
    <p:extLst>
      <p:ext uri="{BB962C8B-B14F-4D97-AF65-F5344CB8AC3E}">
        <p14:creationId xmlns:p14="http://schemas.microsoft.com/office/powerpoint/2010/main" val="342332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21</a:t>
            </a:fld>
            <a:endParaRPr lang="en-US"/>
          </a:p>
        </p:txBody>
      </p:sp>
    </p:spTree>
    <p:extLst>
      <p:ext uri="{BB962C8B-B14F-4D97-AF65-F5344CB8AC3E}">
        <p14:creationId xmlns:p14="http://schemas.microsoft.com/office/powerpoint/2010/main" val="3541087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260E1EE-2A5A-DE43-92D4-FCBE3C0DDD42}" type="slidenum">
              <a:rPr lang="en-US" smtClean="0"/>
              <a:t>22</a:t>
            </a:fld>
            <a:endParaRPr lang="en-US"/>
          </a:p>
        </p:txBody>
      </p:sp>
    </p:spTree>
    <p:extLst>
      <p:ext uri="{BB962C8B-B14F-4D97-AF65-F5344CB8AC3E}">
        <p14:creationId xmlns:p14="http://schemas.microsoft.com/office/powerpoint/2010/main" val="3667236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DBF975F-CE05-864D-9D6B-2B2976C533DE}" type="slidenum">
              <a:rPr lang="en-US" smtClean="0"/>
              <a:t>23</a:t>
            </a:fld>
            <a:endParaRPr lang="en-US"/>
          </a:p>
        </p:txBody>
      </p:sp>
    </p:spTree>
    <p:extLst>
      <p:ext uri="{BB962C8B-B14F-4D97-AF65-F5344CB8AC3E}">
        <p14:creationId xmlns:p14="http://schemas.microsoft.com/office/powerpoint/2010/main" val="3541080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73842B-9162-BACA-FD34-08FAEC37C7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660F62F5-F9F0-E29D-5CA5-B5D5490A1B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54108C7-8C37-D09D-7AE2-CB99EDAAE01D}"/>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2BDB7D66-67FD-3C0E-D97F-14F89AAC2A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FF92BF3-DF33-8BEE-873F-B48553DCD1AE}"/>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209801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627900-E24F-5FE5-DEC4-8D18A2D51D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F35B6B00-BB84-8A35-94D1-05C77ADE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DC68282-735C-E9C4-54D9-265332F9A344}"/>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56CEA1D7-03C2-55FD-4BA1-5E1D53E03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2424756-A2A0-FACF-C015-72BE9345847B}"/>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1428317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E7822B-9006-1798-37C4-9B43F075DD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D7254974-05CF-C3EB-C31B-2739077D1F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A49AF319-C71C-0BF4-E7D1-4F0E42220E21}"/>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2B1C4218-3E95-52A3-0272-97FCC53E02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735F03D-424C-21A7-4329-D8CD24ABE1D5}"/>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325054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D32109-00A7-1304-20A3-FE3F5379D8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2C2AC076-DD79-48D4-DFDA-D46CFBCB94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1C368D3D-A9E7-B830-A542-6FD4BB83D5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07CD090F-BE48-9881-BD95-B2DC052F8D2C}"/>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6" name="Footer Placeholder 5">
            <a:extLst>
              <a:ext uri="{FF2B5EF4-FFF2-40B4-BE49-F238E27FC236}">
                <a16:creationId xmlns:a16="http://schemas.microsoft.com/office/drawing/2014/main" xmlns="" id="{D5A6E158-9E6F-5070-A124-D03D29B11B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DECBCBD-8B1B-85C3-B365-11746A2D00B3}"/>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84886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A22B67-4D87-A171-7A6B-ACADB1B3131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CBCF0F3F-07F2-8921-1521-FBF683229A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E3B79807-FD6B-03DE-B762-6568466BAB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B290BF07-4988-8260-5B0F-1BA4B46C9A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2F928B3B-8C55-5361-1AC0-359648A849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DFF95E3E-3964-AC50-ABC2-D1F4CB828849}"/>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8" name="Footer Placeholder 7">
            <a:extLst>
              <a:ext uri="{FF2B5EF4-FFF2-40B4-BE49-F238E27FC236}">
                <a16:creationId xmlns:a16="http://schemas.microsoft.com/office/drawing/2014/main" xmlns="" id="{3E443CE1-038E-5E38-D9B3-7F71C3969B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30057820-B741-78B9-3EFE-B85670CCAEB0}"/>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2205383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67EF35-D02E-15EF-2929-6F4EEE151CC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DFD52E12-AC59-F9EC-B610-E1787DB9E693}"/>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4" name="Footer Placeholder 3">
            <a:extLst>
              <a:ext uri="{FF2B5EF4-FFF2-40B4-BE49-F238E27FC236}">
                <a16:creationId xmlns:a16="http://schemas.microsoft.com/office/drawing/2014/main" xmlns="" id="{FB1745E6-CF3A-F844-0A93-7E361F3288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668088AC-E1ED-46BF-EE82-D9530A50646B}"/>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218189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99A2692-CA2A-0207-F6D0-8769110CED51}"/>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3" name="Footer Placeholder 2">
            <a:extLst>
              <a:ext uri="{FF2B5EF4-FFF2-40B4-BE49-F238E27FC236}">
                <a16:creationId xmlns:a16="http://schemas.microsoft.com/office/drawing/2014/main" xmlns="" id="{9E3C561C-610C-792F-FDFD-1CFCB6F90B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2EFDDAC-8E02-3631-2BF3-060CB6E5A788}"/>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313611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BC579F-164E-CE80-9DEB-7E46D1656D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8E7B03A3-D3E2-AB88-7013-FBD15325E0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D07BF83-4C71-3EB9-2F5D-48806651D6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382CDFB8-9346-6DC2-2430-26D2ABEA94DB}"/>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6" name="Footer Placeholder 5">
            <a:extLst>
              <a:ext uri="{FF2B5EF4-FFF2-40B4-BE49-F238E27FC236}">
                <a16:creationId xmlns:a16="http://schemas.microsoft.com/office/drawing/2014/main" xmlns="" id="{C98243D3-DC60-0BF2-1081-DA55A6001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36740B1-A954-2DB2-4ECA-AF3B1E8A6202}"/>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3155739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39C3F2-6ACD-AC33-B3D1-E2AC71A3FF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8BF36C9E-8D6A-E2BF-48E2-59CD8950E2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98D2FBE2-7461-561D-3A5C-507734542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BFF8E92-5200-6FB5-E200-785C9C7A0B32}"/>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6" name="Footer Placeholder 5">
            <a:extLst>
              <a:ext uri="{FF2B5EF4-FFF2-40B4-BE49-F238E27FC236}">
                <a16:creationId xmlns:a16="http://schemas.microsoft.com/office/drawing/2014/main" xmlns="" id="{54691463-4F81-E734-00E5-661B19514F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FCC493D-3C35-6718-2ACB-6B5A9A705F3E}"/>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351791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A20F05-C37B-62CB-E82D-733DA1BC67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2E1A0811-1D83-E192-E6B7-4562811D71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D93CBF8-B3BC-FD2C-6B95-02B3B7110B81}"/>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43106803-9228-4D0D-FC8B-AF1A985DA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8922ABD-7B23-E4E6-B971-328B0F5E3B49}"/>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161883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72C955BD-FA7B-92B2-5D83-A204ED108B1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FAB1A323-1DA2-E8CA-2D00-8D01D5157D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FA62F5F-B26E-C241-46A9-22D144D842B6}"/>
              </a:ext>
            </a:extLst>
          </p:cNvPr>
          <p:cNvSpPr>
            <a:spLocks noGrp="1"/>
          </p:cNvSpPr>
          <p:nvPr>
            <p:ph type="dt" sz="half" idx="10"/>
          </p:nvPr>
        </p:nvSpPr>
        <p:spPr/>
        <p:txBody>
          <a:body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CDF87A12-68DE-876C-596B-C180D76D7F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E9AE7A3-73B8-C002-7E8C-3D6C75A0A06E}"/>
              </a:ext>
            </a:extLst>
          </p:cNvPr>
          <p:cNvSpPr>
            <a:spLocks noGrp="1"/>
          </p:cNvSpPr>
          <p:nvPr>
            <p:ph type="sldNum" sz="quarter" idx="12"/>
          </p:nvPr>
        </p:nvSpPr>
        <p:spPr/>
        <p:txBody>
          <a:bodyPr/>
          <a:lstStyle/>
          <a:p>
            <a:fld id="{DB20B27D-B269-2F4D-A82E-BA70A6AF2970}" type="slidenum">
              <a:rPr lang="en-US" smtClean="0"/>
              <a:t>‹#›</a:t>
            </a:fld>
            <a:endParaRPr lang="en-US"/>
          </a:p>
        </p:txBody>
      </p:sp>
    </p:spTree>
    <p:extLst>
      <p:ext uri="{BB962C8B-B14F-4D97-AF65-F5344CB8AC3E}">
        <p14:creationId xmlns:p14="http://schemas.microsoft.com/office/powerpoint/2010/main" val="3613772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33B61B7-4259-3936-4EB9-D007E81E5D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D964868F-D4B4-7018-1D0F-BF4EC8068F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E62B400-78BE-5520-6787-E4BCE2473C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9B338-2A38-1245-8A48-BD806D26D81E}" type="datetimeFigureOut">
              <a:rPr lang="en-US" smtClean="0"/>
              <a:t>6/26/2025</a:t>
            </a:fld>
            <a:endParaRPr lang="en-US"/>
          </a:p>
        </p:txBody>
      </p:sp>
      <p:sp>
        <p:nvSpPr>
          <p:cNvPr id="5" name="Footer Placeholder 4">
            <a:extLst>
              <a:ext uri="{FF2B5EF4-FFF2-40B4-BE49-F238E27FC236}">
                <a16:creationId xmlns:a16="http://schemas.microsoft.com/office/drawing/2014/main" xmlns="" id="{F58BE408-FB82-D58E-63CE-91DB4FC61B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20D662D-F0B9-06E5-707F-AC26656A05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20B27D-B269-2F4D-A82E-BA70A6AF2970}" type="slidenum">
              <a:rPr lang="en-US" smtClean="0"/>
              <a:t>‹#›</a:t>
            </a:fld>
            <a:endParaRPr lang="en-US"/>
          </a:p>
        </p:txBody>
      </p:sp>
    </p:spTree>
    <p:extLst>
      <p:ext uri="{BB962C8B-B14F-4D97-AF65-F5344CB8AC3E}">
        <p14:creationId xmlns:p14="http://schemas.microsoft.com/office/powerpoint/2010/main" val="333020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instagram.com/reel/C9VFV4ZheiZ/?igsh=MzRlODBiNWFlZA%3D%3D" TargetMode="Externa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hyperlink" Target="mailto:dana@wanderandivy.com"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hyperlink" Target="mailto:dana@wanderandivy.com"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hyperlink" Target="mailto:dana@wanderandivy.com"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mailto:dana@wanderandivy.com" TargetMode="Externa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hyperlink" Target="mailto:dana@wanderandivy.co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hyperlink" Target="mailto:dana@wanderandivy.com" TargetMode="Externa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hyperlink" Target="mailto:dana@wanderandivy.com"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29.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18" Type="http://schemas.openxmlformats.org/officeDocument/2006/relationships/image" Target="../media/image46.jpe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17" Type="http://schemas.openxmlformats.org/officeDocument/2006/relationships/image" Target="../media/image45.png"/><Relationship Id="rId2" Type="http://schemas.openxmlformats.org/officeDocument/2006/relationships/notesSlide" Target="../notesSlides/notesSlide14.xml"/><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png"/><Relationship Id="rId18" Type="http://schemas.openxmlformats.org/officeDocument/2006/relationships/image" Target="../media/image62.jpeg"/><Relationship Id="rId3" Type="http://schemas.openxmlformats.org/officeDocument/2006/relationships/image" Target="../media/image48.png"/><Relationship Id="rId21" Type="http://schemas.openxmlformats.org/officeDocument/2006/relationships/image" Target="cid:44a195db-64da-4537-8491-984b11d10fa0" TargetMode="External"/><Relationship Id="rId7" Type="http://schemas.openxmlformats.org/officeDocument/2006/relationships/image" Target="../media/image52.png"/><Relationship Id="rId12" Type="http://schemas.openxmlformats.org/officeDocument/2006/relationships/image" Target="../media/image57.jpeg"/><Relationship Id="rId17" Type="http://schemas.openxmlformats.org/officeDocument/2006/relationships/image" Target="cid:66c55ece-921c-429f-9276-ea725846c4e1" TargetMode="External"/><Relationship Id="rId2" Type="http://schemas.openxmlformats.org/officeDocument/2006/relationships/notesSlide" Target="../notesSlides/notesSlide16.xml"/><Relationship Id="rId16" Type="http://schemas.openxmlformats.org/officeDocument/2006/relationships/image" Target="../media/image61.jpeg"/><Relationship Id="rId20" Type="http://schemas.openxmlformats.org/officeDocument/2006/relationships/image" Target="../media/image63.jpeg"/><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56.png"/><Relationship Id="rId24" Type="http://schemas.openxmlformats.org/officeDocument/2006/relationships/image" Target="../media/image66.png"/><Relationship Id="rId5" Type="http://schemas.openxmlformats.org/officeDocument/2006/relationships/image" Target="../media/image50.png"/><Relationship Id="rId15" Type="http://schemas.openxmlformats.org/officeDocument/2006/relationships/image" Target="../media/image60.png"/><Relationship Id="rId23" Type="http://schemas.openxmlformats.org/officeDocument/2006/relationships/image" Target="../media/image65.png"/><Relationship Id="rId10" Type="http://schemas.openxmlformats.org/officeDocument/2006/relationships/image" Target="../media/image55.png"/><Relationship Id="rId19" Type="http://schemas.openxmlformats.org/officeDocument/2006/relationships/image" Target="cid:bf20b0b5-24f8-49cd-994f-a07200429a36" TargetMode="External"/><Relationship Id="rId4" Type="http://schemas.openxmlformats.org/officeDocument/2006/relationships/image" Target="../media/image49.jpeg"/><Relationship Id="rId9" Type="http://schemas.openxmlformats.org/officeDocument/2006/relationships/image" Target="../media/image54.png"/><Relationship Id="rId14" Type="http://schemas.openxmlformats.org/officeDocument/2006/relationships/image" Target="../media/image59.png"/><Relationship Id="rId22" Type="http://schemas.openxmlformats.org/officeDocument/2006/relationships/image" Target="../media/image64.jpeg"/></Relationships>
</file>

<file path=ppt/slides/_rels/slide1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microsoft.com/office/2018/10/relationships/comments" Target="../comments/modernComment_102_5B8B8A15.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image" Target="../media/image68.png"/><Relationship Id="rId7" Type="http://schemas.openxmlformats.org/officeDocument/2006/relationships/image" Target="../media/image72.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2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5.emf"/><Relationship Id="rId7"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9.png"/><Relationship Id="rId4" Type="http://schemas.openxmlformats.org/officeDocument/2006/relationships/image" Target="../media/image6.png"/><Relationship Id="rId9" Type="http://schemas.openxmlformats.org/officeDocument/2006/relationships/image" Target="../media/image12.jpeg"/></Relationships>
</file>

<file path=ppt/slides/_rels/slide22.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0.jpeg"/><Relationship Id="rId5" Type="http://schemas.openxmlformats.org/officeDocument/2006/relationships/image" Target="../media/image79.png"/><Relationship Id="rId4" Type="http://schemas.openxmlformats.org/officeDocument/2006/relationships/image" Target="../media/image78.png"/></Relationships>
</file>

<file path=ppt/slides/_rels/slide2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text, bottle, empty, several&#10;&#10;Description automatically generated">
            <a:extLst>
              <a:ext uri="{FF2B5EF4-FFF2-40B4-BE49-F238E27FC236}">
                <a16:creationId xmlns:a16="http://schemas.microsoft.com/office/drawing/2014/main" xmlns="" id="{744DA5A6-77B1-C755-4C66-7BCF8B520DC6}"/>
              </a:ext>
            </a:extLst>
          </p:cNvPr>
          <p:cNvPicPr>
            <a:picLocks noChangeAspect="1"/>
          </p:cNvPicPr>
          <p:nvPr/>
        </p:nvPicPr>
        <p:blipFill rotWithShape="1">
          <a:blip r:embed="rId3"/>
          <a:srcRect t="92308"/>
          <a:stretch/>
        </p:blipFill>
        <p:spPr>
          <a:xfrm>
            <a:off x="0" y="6232901"/>
            <a:ext cx="12188952" cy="625099"/>
          </a:xfrm>
          <a:prstGeom prst="rect">
            <a:avLst/>
          </a:prstGeom>
        </p:spPr>
      </p:pic>
      <p:pic>
        <p:nvPicPr>
          <p:cNvPr id="12" name="Picture 11" descr="A picture containing text, bottle, empty, several&#10;&#10;Description automatically generated">
            <a:extLst>
              <a:ext uri="{FF2B5EF4-FFF2-40B4-BE49-F238E27FC236}">
                <a16:creationId xmlns:a16="http://schemas.microsoft.com/office/drawing/2014/main" xmlns="" id="{78FFACF5-F987-AFEA-CE35-8525E9E6D02E}"/>
              </a:ext>
            </a:extLst>
          </p:cNvPr>
          <p:cNvPicPr>
            <a:picLocks noChangeAspect="1"/>
          </p:cNvPicPr>
          <p:nvPr/>
        </p:nvPicPr>
        <p:blipFill rotWithShape="1">
          <a:blip r:embed="rId3"/>
          <a:srcRect t="21770"/>
          <a:stretch/>
        </p:blipFill>
        <p:spPr>
          <a:xfrm>
            <a:off x="3048" y="3"/>
            <a:ext cx="12188952" cy="6357019"/>
          </a:xfrm>
          <a:prstGeom prst="rect">
            <a:avLst/>
          </a:prstGeom>
        </p:spPr>
      </p:pic>
      <p:sp>
        <p:nvSpPr>
          <p:cNvPr id="4" name="TextBox 3"/>
          <p:cNvSpPr txBox="1"/>
          <p:nvPr/>
        </p:nvSpPr>
        <p:spPr>
          <a:xfrm>
            <a:off x="1950720" y="6357700"/>
            <a:ext cx="8287512" cy="307777"/>
          </a:xfrm>
          <a:prstGeom prst="rect">
            <a:avLst/>
          </a:prstGeom>
          <a:noFill/>
        </p:spPr>
        <p:txBody>
          <a:bodyPr wrap="square" rtlCol="0">
            <a:spAutoFit/>
          </a:bodyPr>
          <a:lstStyle/>
          <a:p>
            <a:pPr algn="ctr"/>
            <a:r>
              <a:rPr lang="en-US" sz="1400">
                <a:latin typeface="Nunito Sans Light" pitchFamily="2" charset="77"/>
                <a:cs typeface="Arial"/>
              </a:rPr>
              <a:t>PREMIUM WINE  </a:t>
            </a:r>
            <a:r>
              <a:rPr lang="en-US" sz="1400">
                <a:latin typeface="Nunito Sans Light" pitchFamily="2" charset="77"/>
              </a:rPr>
              <a:t>|  ORGANIC GRAPES  |  CONVENIENT SINGLE-SERVE</a:t>
            </a:r>
          </a:p>
        </p:txBody>
      </p:sp>
      <p:pic>
        <p:nvPicPr>
          <p:cNvPr id="15" name="Picture 14" descr="Shape&#10;&#10;Description automatically generated with medium confidence">
            <a:extLst>
              <a:ext uri="{FF2B5EF4-FFF2-40B4-BE49-F238E27FC236}">
                <a16:creationId xmlns:a16="http://schemas.microsoft.com/office/drawing/2014/main" xmlns="" id="{A91EEC19-8E27-DD47-8907-0D450EB22AD1}"/>
              </a:ext>
            </a:extLst>
          </p:cNvPr>
          <p:cNvPicPr>
            <a:picLocks noChangeAspect="1"/>
          </p:cNvPicPr>
          <p:nvPr/>
        </p:nvPicPr>
        <p:blipFill rotWithShape="1">
          <a:blip r:embed="rId4"/>
          <a:srcRect l="7628" t="29453" r="4790" b="27159"/>
          <a:stretch/>
        </p:blipFill>
        <p:spPr>
          <a:xfrm>
            <a:off x="3832655" y="5634113"/>
            <a:ext cx="4523644" cy="529119"/>
          </a:xfrm>
          <a:prstGeom prst="rect">
            <a:avLst/>
          </a:prstGeom>
        </p:spPr>
      </p:pic>
      <p:cxnSp>
        <p:nvCxnSpPr>
          <p:cNvPr id="16" name="Straight Connector 15">
            <a:extLst>
              <a:ext uri="{FF2B5EF4-FFF2-40B4-BE49-F238E27FC236}">
                <a16:creationId xmlns:a16="http://schemas.microsoft.com/office/drawing/2014/main" xmlns="" id="{8197D758-09DF-A7B3-C749-0651849C0320}"/>
              </a:ext>
            </a:extLst>
          </p:cNvPr>
          <p:cNvCxnSpPr/>
          <p:nvPr/>
        </p:nvCxnSpPr>
        <p:spPr>
          <a:xfrm>
            <a:off x="3357802" y="6247891"/>
            <a:ext cx="536647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xmlns="" id="{990CCAE2-2BD6-0C0D-67F6-961AFDE2736C}"/>
              </a:ext>
            </a:extLst>
          </p:cNvPr>
          <p:cNvSpPr>
            <a:spLocks noGrp="1"/>
          </p:cNvSpPr>
          <p:nvPr>
            <p:ph type="sldNum" sz="quarter" idx="12"/>
          </p:nvPr>
        </p:nvSpPr>
        <p:spPr/>
        <p:txBody>
          <a:bodyPr/>
          <a:lstStyle/>
          <a:p>
            <a:fld id="{FA754730-305C-A841-BA96-636C66D6B6C3}" type="slidenum">
              <a:rPr lang="en-US" smtClean="0"/>
              <a:t>1</a:t>
            </a:fld>
            <a:endParaRPr lang="en-US"/>
          </a:p>
        </p:txBody>
      </p:sp>
    </p:spTree>
    <p:extLst>
      <p:ext uri="{BB962C8B-B14F-4D97-AF65-F5344CB8AC3E}">
        <p14:creationId xmlns:p14="http://schemas.microsoft.com/office/powerpoint/2010/main" val="51212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9250" y="4484597"/>
            <a:ext cx="1699973" cy="747163"/>
          </a:xfrm>
          <a:prstGeom prst="rect">
            <a:avLst/>
          </a:prstGeom>
        </p:spPr>
      </p:pic>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Trade Gothic LT Std Extended" panose="020B0606020502020204" pitchFamily="34" charset="77"/>
              </a:rPr>
              <a:t>    OUR STORY </a:t>
            </a:r>
          </a:p>
        </p:txBody>
      </p:sp>
      <p:pic>
        <p:nvPicPr>
          <p:cNvPr id="4" name="Picture 3"/>
          <p:cNvPicPr>
            <a:picLocks noChangeAspect="1"/>
          </p:cNvPicPr>
          <p:nvPr/>
        </p:nvPicPr>
        <p:blipFill>
          <a:blip r:embed="rId4"/>
          <a:srcRect/>
          <a:stretch/>
        </p:blipFill>
        <p:spPr>
          <a:xfrm>
            <a:off x="774104" y="1178328"/>
            <a:ext cx="3529220" cy="5285773"/>
          </a:xfrm>
          <a:prstGeom prst="rect">
            <a:avLst/>
          </a:prstGeom>
        </p:spPr>
      </p:pic>
      <p:sp>
        <p:nvSpPr>
          <p:cNvPr id="3" name="TextBox 2"/>
          <p:cNvSpPr txBox="1"/>
          <p:nvPr/>
        </p:nvSpPr>
        <p:spPr>
          <a:xfrm>
            <a:off x="4973422" y="1132030"/>
            <a:ext cx="6255495" cy="5226431"/>
          </a:xfrm>
          <a:prstGeom prst="rect">
            <a:avLst/>
          </a:prstGeom>
          <a:noFill/>
        </p:spPr>
        <p:txBody>
          <a:bodyPr wrap="square" rtlCol="0">
            <a:spAutoFit/>
          </a:bodyPr>
          <a:lstStyle/>
          <a:p>
            <a:r>
              <a:rPr lang="en-US" sz="1500">
                <a:latin typeface="Nunito Sans Light" pitchFamily="2" charset="77"/>
              </a:rPr>
              <a:t>One evening my husband asked me, "Are you really going to waste another bottle of wine?" I was frustrated because, yes, I wanted to enjoy a nice glass of wine after a long day; but yes, I hated to admit, he was right. I would likely waste the bottle by not finishing it.</a:t>
            </a:r>
          </a:p>
          <a:p>
            <a:endParaRPr lang="en-US" sz="1500">
              <a:latin typeface="Nunito Sans Light" pitchFamily="2" charset="77"/>
            </a:endParaRPr>
          </a:p>
          <a:p>
            <a:r>
              <a:rPr lang="en-US" sz="1500">
                <a:solidFill>
                  <a:srgbClr val="1D1C1D"/>
                </a:solidFill>
                <a:effectLst/>
                <a:latin typeface="Nunito Sans Light" pitchFamily="2" charset="77"/>
              </a:rPr>
              <a:t>I love wine. He loves whiskey. So we often found ourselves wasting bottles, pouring out what I didn't finish after it had gone bad. While we had occasions to open and enjoy a full bottle together and with friends, too often I was wishing for one great glass.</a:t>
            </a:r>
          </a:p>
          <a:p>
            <a:endParaRPr lang="en-US" sz="1500">
              <a:latin typeface="Nunito Sans Light" pitchFamily="2" charset="77"/>
            </a:endParaRPr>
          </a:p>
          <a:p>
            <a:r>
              <a:rPr lang="en-US" sz="1500">
                <a:latin typeface="Nunito Sans Light" pitchFamily="2" charset="77"/>
              </a:rPr>
              <a:t>I sought out single-serve options, but found low-quality wine in cheap packaging and no organic options.</a:t>
            </a:r>
          </a:p>
          <a:p>
            <a:r>
              <a:rPr lang="en-US" sz="1500">
                <a:latin typeface="Nunito Sans Light" pitchFamily="2" charset="77"/>
              </a:rPr>
              <a:t/>
            </a:r>
            <a:br>
              <a:rPr lang="en-US" sz="1500">
                <a:latin typeface="Nunito Sans Light" pitchFamily="2" charset="77"/>
              </a:rPr>
            </a:br>
            <a:endParaRPr lang="en-US" sz="1500">
              <a:latin typeface="Nunito Sans Light" pitchFamily="2" charset="77"/>
            </a:endParaRPr>
          </a:p>
          <a:p>
            <a:r>
              <a:rPr lang="en-US" sz="1500">
                <a:latin typeface="Nunito Sans Light" pitchFamily="2" charset="77"/>
              </a:rPr>
              <a:t>Cue the sparks!</a:t>
            </a:r>
          </a:p>
          <a:p>
            <a:r>
              <a:rPr lang="en-US" sz="1500">
                <a:latin typeface="Nunito Sans Light" pitchFamily="2" charset="77"/>
              </a:rPr>
              <a:t/>
            </a:r>
            <a:br>
              <a:rPr lang="en-US" sz="1500">
                <a:latin typeface="Nunito Sans Light" pitchFamily="2" charset="77"/>
              </a:rPr>
            </a:br>
            <a:endParaRPr lang="en-US" sz="1500">
              <a:latin typeface="Nunito Sans Light" pitchFamily="2" charset="77"/>
            </a:endParaRPr>
          </a:p>
          <a:p>
            <a:endParaRPr lang="en-US" sz="1500">
              <a:latin typeface="Nunito Sans Light" pitchFamily="2" charset="77"/>
            </a:endParaRPr>
          </a:p>
          <a:p>
            <a:endParaRPr lang="en-US" sz="900">
              <a:latin typeface="Nunito Sans Light" pitchFamily="2" charset="77"/>
            </a:endParaRPr>
          </a:p>
          <a:p>
            <a:r>
              <a:rPr lang="en-US" sz="1500">
                <a:latin typeface="Nunito Sans Light" pitchFamily="2" charset="77"/>
              </a:rPr>
              <a:t>Dana Spaulding</a:t>
            </a:r>
          </a:p>
          <a:p>
            <a:r>
              <a:rPr lang="en-US" sz="1500">
                <a:latin typeface="Nunito Sans Light" pitchFamily="2" charset="77"/>
              </a:rPr>
              <a:t>Founder + CEO</a:t>
            </a:r>
          </a:p>
          <a:p>
            <a:pPr marL="400031" indent="-400031">
              <a:lnSpc>
                <a:spcPct val="150000"/>
              </a:lnSpc>
              <a:buFont typeface="+mj-lt"/>
              <a:buAutoNum type="romanUcPeriod"/>
            </a:pPr>
            <a:endParaRPr lang="en-US" sz="1500">
              <a:latin typeface="Nunito Sans Light" pitchFamily="2" charset="77"/>
            </a:endParaRPr>
          </a:p>
        </p:txBody>
      </p:sp>
      <p:sp>
        <p:nvSpPr>
          <p:cNvPr id="7" name="Slide Number Placeholder 6">
            <a:extLst>
              <a:ext uri="{FF2B5EF4-FFF2-40B4-BE49-F238E27FC236}">
                <a16:creationId xmlns:a16="http://schemas.microsoft.com/office/drawing/2014/main" xmlns="" id="{3C136E56-6928-2F81-400F-99DFDFDD3EEA}"/>
              </a:ext>
            </a:extLst>
          </p:cNvPr>
          <p:cNvSpPr>
            <a:spLocks noGrp="1"/>
          </p:cNvSpPr>
          <p:nvPr>
            <p:ph type="sldNum" sz="quarter" idx="12"/>
          </p:nvPr>
        </p:nvSpPr>
        <p:spPr/>
        <p:txBody>
          <a:bodyPr/>
          <a:lstStyle/>
          <a:p>
            <a:fld id="{FA754730-305C-A841-BA96-636C66D6B6C3}" type="slidenum">
              <a:rPr lang="en-US" smtClean="0"/>
              <a:t>2</a:t>
            </a:fld>
            <a:endParaRPr lang="en-US"/>
          </a:p>
        </p:txBody>
      </p:sp>
      <p:grpSp>
        <p:nvGrpSpPr>
          <p:cNvPr id="15" name="Group 14">
            <a:extLst>
              <a:ext uri="{FF2B5EF4-FFF2-40B4-BE49-F238E27FC236}">
                <a16:creationId xmlns:a16="http://schemas.microsoft.com/office/drawing/2014/main" xmlns="" id="{B648DE1B-9700-A0B0-4AC6-3AC7480F86B0}"/>
              </a:ext>
            </a:extLst>
          </p:cNvPr>
          <p:cNvGrpSpPr/>
          <p:nvPr/>
        </p:nvGrpSpPr>
        <p:grpSpPr>
          <a:xfrm>
            <a:off x="6814159" y="4187821"/>
            <a:ext cx="1558455" cy="1539804"/>
            <a:chOff x="9118948" y="4133589"/>
            <a:chExt cx="1558455" cy="1539804"/>
          </a:xfrm>
        </p:grpSpPr>
        <p:sp>
          <p:nvSpPr>
            <p:cNvPr id="14" name="Rectangle 13">
              <a:extLst>
                <a:ext uri="{FF2B5EF4-FFF2-40B4-BE49-F238E27FC236}">
                  <a16:creationId xmlns:a16="http://schemas.microsoft.com/office/drawing/2014/main" xmlns="" id="{6C55E1F0-4C97-250B-F61E-6158FBE5F1C0}"/>
                </a:ext>
              </a:extLst>
            </p:cNvPr>
            <p:cNvSpPr/>
            <p:nvPr/>
          </p:nvSpPr>
          <p:spPr>
            <a:xfrm>
              <a:off x="9118948" y="4133589"/>
              <a:ext cx="1558455" cy="1390389"/>
            </a:xfrm>
            <a:prstGeom prst="rect">
              <a:avLst/>
            </a:prstGeom>
            <a:solidFill>
              <a:srgbClr val="F3EFEB"/>
            </a:solidFill>
            <a:ln>
              <a:solidFill>
                <a:srgbClr val="F3EF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erson smiling at camera&#10;&#10;Description automatically generated">
              <a:extLst>
                <a:ext uri="{FF2B5EF4-FFF2-40B4-BE49-F238E27FC236}">
                  <a16:creationId xmlns:a16="http://schemas.microsoft.com/office/drawing/2014/main" xmlns="" id="{0D763D14-AF2D-B4DE-B9FB-EC0683B1BFC7}"/>
                </a:ext>
              </a:extLst>
            </p:cNvPr>
            <p:cNvPicPr>
              <a:picLocks noChangeAspect="1"/>
            </p:cNvPicPr>
            <p:nvPr/>
          </p:nvPicPr>
          <p:blipFill>
            <a:blip r:embed="rId5"/>
            <a:stretch>
              <a:fillRect/>
            </a:stretch>
          </p:blipFill>
          <p:spPr>
            <a:xfrm>
              <a:off x="9286996" y="4301221"/>
              <a:ext cx="1390407" cy="1372172"/>
            </a:xfrm>
            <a:prstGeom prst="rect">
              <a:avLst/>
            </a:prstGeom>
          </p:spPr>
        </p:pic>
      </p:grpSp>
      <p:sp>
        <p:nvSpPr>
          <p:cNvPr id="16" name="TextBox 15">
            <a:extLst>
              <a:ext uri="{FF2B5EF4-FFF2-40B4-BE49-F238E27FC236}">
                <a16:creationId xmlns:a16="http://schemas.microsoft.com/office/drawing/2014/main" xmlns="" id="{0C205592-0A0F-F608-54FD-695D25517966}"/>
              </a:ext>
            </a:extLst>
          </p:cNvPr>
          <p:cNvSpPr txBox="1"/>
          <p:nvPr/>
        </p:nvSpPr>
        <p:spPr>
          <a:xfrm>
            <a:off x="8617550" y="4858178"/>
            <a:ext cx="3017173" cy="307777"/>
          </a:xfrm>
          <a:prstGeom prst="rect">
            <a:avLst/>
          </a:prstGeom>
          <a:noFill/>
        </p:spPr>
        <p:txBody>
          <a:bodyPr wrap="none" rtlCol="0">
            <a:spAutoFit/>
          </a:bodyPr>
          <a:lstStyle/>
          <a:p>
            <a:r>
              <a:rPr lang="en-US" sz="1400">
                <a:latin typeface="Nunito Sans Light" pitchFamily="2" charset="77"/>
                <a:cs typeface="Didot" panose="02000503000000020003" pitchFamily="2" charset="-79"/>
              </a:rPr>
              <a:t>Watch Dana share Our Story </a:t>
            </a:r>
            <a:r>
              <a:rPr lang="en-US" sz="1400">
                <a:latin typeface="Nunito Sans Light" pitchFamily="2" charset="77"/>
                <a:cs typeface="Didot" panose="02000503000000020003" pitchFamily="2" charset="-79"/>
                <a:hlinkClick r:id="rId6"/>
              </a:rPr>
              <a:t>HERE</a:t>
            </a:r>
            <a:r>
              <a:rPr lang="en-US" sz="1400">
                <a:latin typeface="Nunito Sans Light" pitchFamily="2" charset="77"/>
                <a:cs typeface="Didot" panose="02000503000000020003" pitchFamily="2" charset="-79"/>
              </a:rPr>
              <a:t>!</a:t>
            </a:r>
          </a:p>
        </p:txBody>
      </p:sp>
    </p:spTree>
    <p:extLst>
      <p:ext uri="{BB962C8B-B14F-4D97-AF65-F5344CB8AC3E}">
        <p14:creationId xmlns:p14="http://schemas.microsoft.com/office/powerpoint/2010/main" val="4144040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rPr>
              <a:t>BRAND OVERVIEW</a:t>
            </a:r>
          </a:p>
        </p:txBody>
      </p:sp>
      <p:sp>
        <p:nvSpPr>
          <p:cNvPr id="17" name="Rectangle 16">
            <a:extLst>
              <a:ext uri="{FF2B5EF4-FFF2-40B4-BE49-F238E27FC236}">
                <a16:creationId xmlns:a16="http://schemas.microsoft.com/office/drawing/2014/main" xmlns="" id="{D382714F-5994-CED4-F933-90ADB68BAC11}"/>
              </a:ext>
            </a:extLst>
          </p:cNvPr>
          <p:cNvSpPr/>
          <p:nvPr/>
        </p:nvSpPr>
        <p:spPr>
          <a:xfrm>
            <a:off x="2987433" y="5474965"/>
            <a:ext cx="6223387" cy="584775"/>
          </a:xfrm>
          <a:prstGeom prst="rect">
            <a:avLst/>
          </a:prstGeom>
        </p:spPr>
        <p:txBody>
          <a:bodyPr wrap="square">
            <a:spAutoFit/>
          </a:bodyPr>
          <a:lstStyle/>
          <a:p>
            <a:pPr algn="ctr"/>
            <a:r>
              <a:rPr lang="en-US" sz="1600" b="1">
                <a:latin typeface="Nunito Sans SemiBold" pitchFamily="2" charset="77"/>
              </a:rPr>
              <a:t>Single servings of premium wine made with organic grapes + packaged in elegant, easy-to-open glass bottles</a:t>
            </a:r>
          </a:p>
        </p:txBody>
      </p:sp>
      <p:sp>
        <p:nvSpPr>
          <p:cNvPr id="27" name="Rounded Rectangle 26">
            <a:extLst>
              <a:ext uri="{FF2B5EF4-FFF2-40B4-BE49-F238E27FC236}">
                <a16:creationId xmlns:a16="http://schemas.microsoft.com/office/drawing/2014/main" xmlns="" id="{E857DC12-8F6D-8AE7-602D-E0C1C28D7772}"/>
              </a:ext>
            </a:extLst>
          </p:cNvPr>
          <p:cNvSpPr/>
          <p:nvPr/>
        </p:nvSpPr>
        <p:spPr>
          <a:xfrm>
            <a:off x="3667468" y="6294188"/>
            <a:ext cx="4857069" cy="300947"/>
          </a:xfrm>
          <a:prstGeom prst="round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a:solidFill>
                  <a:schemeClr val="tx1"/>
                </a:solidFill>
                <a:latin typeface="Nunito Sans SemiBold" pitchFamily="2" charset="77"/>
              </a:rPr>
              <a:t>Women-Owned  I  Disability-Owned  I  1% of Sales to Charity</a:t>
            </a:r>
          </a:p>
        </p:txBody>
      </p:sp>
      <p:sp>
        <p:nvSpPr>
          <p:cNvPr id="28" name="Rectangle 27">
            <a:extLst>
              <a:ext uri="{FF2B5EF4-FFF2-40B4-BE49-F238E27FC236}">
                <a16:creationId xmlns:a16="http://schemas.microsoft.com/office/drawing/2014/main" xmlns="" id="{A550A925-A6D3-673E-FD07-36716DC6FFA3}"/>
              </a:ext>
            </a:extLst>
          </p:cNvPr>
          <p:cNvSpPr/>
          <p:nvPr/>
        </p:nvSpPr>
        <p:spPr>
          <a:xfrm>
            <a:off x="770955" y="2461325"/>
            <a:ext cx="1786066" cy="646331"/>
          </a:xfrm>
          <a:prstGeom prst="rect">
            <a:avLst/>
          </a:prstGeom>
        </p:spPr>
        <p:txBody>
          <a:bodyPr wrap="none">
            <a:spAutoFit/>
          </a:bodyPr>
          <a:lstStyle/>
          <a:p>
            <a:pPr algn="ctr"/>
            <a:r>
              <a:rPr lang="en-US" sz="1200" b="1">
                <a:latin typeface="Nunito Sans SemiBold" pitchFamily="2" charset="77"/>
              </a:rPr>
              <a:t>Convenient</a:t>
            </a:r>
          </a:p>
          <a:p>
            <a:pPr algn="ctr"/>
            <a:r>
              <a:rPr lang="en-US" sz="1200">
                <a:latin typeface="Nunito Sans Light" pitchFamily="2" charset="77"/>
              </a:rPr>
              <a:t>6.3oz serving!  No guilt </a:t>
            </a:r>
          </a:p>
          <a:p>
            <a:pPr algn="ctr"/>
            <a:r>
              <a:rPr lang="en-US" sz="1200">
                <a:latin typeface="Nunito Sans Light" pitchFamily="2" charset="77"/>
              </a:rPr>
              <a:t>about wasting a bottle</a:t>
            </a:r>
          </a:p>
        </p:txBody>
      </p:sp>
      <p:pic>
        <p:nvPicPr>
          <p:cNvPr id="29" name="Picture 28">
            <a:extLst>
              <a:ext uri="{FF2B5EF4-FFF2-40B4-BE49-F238E27FC236}">
                <a16:creationId xmlns:a16="http://schemas.microsoft.com/office/drawing/2014/main" xmlns="" id="{B404BCEF-B7A9-E2AA-BE27-660A693E588D}"/>
              </a:ext>
            </a:extLst>
          </p:cNvPr>
          <p:cNvPicPr>
            <a:picLocks noChangeAspect="1"/>
          </p:cNvPicPr>
          <p:nvPr/>
        </p:nvPicPr>
        <p:blipFill>
          <a:blip r:embed="rId3"/>
          <a:srcRect l="16420" r="16420"/>
          <a:stretch/>
        </p:blipFill>
        <p:spPr>
          <a:xfrm>
            <a:off x="1245417" y="1310131"/>
            <a:ext cx="837139" cy="1246487"/>
          </a:xfrm>
          <a:prstGeom prst="rect">
            <a:avLst/>
          </a:prstGeom>
        </p:spPr>
      </p:pic>
      <p:sp>
        <p:nvSpPr>
          <p:cNvPr id="31" name="Rectangle 30">
            <a:extLst>
              <a:ext uri="{FF2B5EF4-FFF2-40B4-BE49-F238E27FC236}">
                <a16:creationId xmlns:a16="http://schemas.microsoft.com/office/drawing/2014/main" xmlns="" id="{2156E858-6E24-68BA-28EB-9F27293B36C5}"/>
              </a:ext>
            </a:extLst>
          </p:cNvPr>
          <p:cNvSpPr/>
          <p:nvPr/>
        </p:nvSpPr>
        <p:spPr>
          <a:xfrm>
            <a:off x="9460565" y="2480386"/>
            <a:ext cx="2113079" cy="646331"/>
          </a:xfrm>
          <a:prstGeom prst="rect">
            <a:avLst/>
          </a:prstGeom>
        </p:spPr>
        <p:txBody>
          <a:bodyPr wrap="none">
            <a:spAutoFit/>
          </a:bodyPr>
          <a:lstStyle/>
          <a:p>
            <a:pPr algn="ctr"/>
            <a:r>
              <a:rPr lang="en-US" sz="1200" b="1">
                <a:latin typeface="Nunito Sans SemiBold" pitchFamily="2" charset="77"/>
              </a:rPr>
              <a:t>Award Winning</a:t>
            </a:r>
          </a:p>
          <a:p>
            <a:pPr algn="ctr"/>
            <a:r>
              <a:rPr lang="en-US" sz="1200">
                <a:latin typeface="Nunito Sans Light" pitchFamily="2" charset="77"/>
              </a:rPr>
              <a:t>Sourced from family-owned </a:t>
            </a:r>
          </a:p>
          <a:p>
            <a:pPr algn="ctr"/>
            <a:r>
              <a:rPr lang="en-US" sz="1200">
                <a:latin typeface="Nunito Sans Light" pitchFamily="2" charset="77"/>
              </a:rPr>
              <a:t>vineyards around the world</a:t>
            </a:r>
          </a:p>
        </p:txBody>
      </p:sp>
      <p:sp>
        <p:nvSpPr>
          <p:cNvPr id="33" name="Rectangle 32">
            <a:extLst>
              <a:ext uri="{FF2B5EF4-FFF2-40B4-BE49-F238E27FC236}">
                <a16:creationId xmlns:a16="http://schemas.microsoft.com/office/drawing/2014/main" xmlns="" id="{689A2865-921B-BEE8-834F-990EF90F3FA0}"/>
              </a:ext>
            </a:extLst>
          </p:cNvPr>
          <p:cNvSpPr/>
          <p:nvPr/>
        </p:nvSpPr>
        <p:spPr>
          <a:xfrm>
            <a:off x="9478754" y="4453938"/>
            <a:ext cx="1968808" cy="646331"/>
          </a:xfrm>
          <a:prstGeom prst="rect">
            <a:avLst/>
          </a:prstGeom>
        </p:spPr>
        <p:txBody>
          <a:bodyPr wrap="none">
            <a:spAutoFit/>
          </a:bodyPr>
          <a:lstStyle/>
          <a:p>
            <a:pPr algn="ctr"/>
            <a:r>
              <a:rPr lang="en-US" sz="1200" b="1">
                <a:latin typeface="Nunito Sans SemiBold" pitchFamily="2" charset="77"/>
              </a:rPr>
              <a:t>No Harmful Chemicals</a:t>
            </a:r>
          </a:p>
          <a:p>
            <a:pPr algn="ctr"/>
            <a:r>
              <a:rPr lang="en-US" sz="1200" u="sng">
                <a:latin typeface="Nunito Sans Light" pitchFamily="2" charset="77"/>
              </a:rPr>
              <a:t>Certified organic </a:t>
            </a:r>
            <a:r>
              <a:rPr lang="en-US" sz="1200">
                <a:latin typeface="Nunito Sans Light" pitchFamily="2" charset="77"/>
              </a:rPr>
              <a:t>grapes + </a:t>
            </a:r>
          </a:p>
          <a:p>
            <a:pPr algn="ctr"/>
            <a:r>
              <a:rPr lang="en-US" sz="1200">
                <a:latin typeface="Nunito Sans Light" pitchFamily="2" charset="77"/>
              </a:rPr>
              <a:t>0g of sugar</a:t>
            </a:r>
          </a:p>
        </p:txBody>
      </p:sp>
      <p:sp>
        <p:nvSpPr>
          <p:cNvPr id="35" name="Rectangle 34">
            <a:extLst>
              <a:ext uri="{FF2B5EF4-FFF2-40B4-BE49-F238E27FC236}">
                <a16:creationId xmlns:a16="http://schemas.microsoft.com/office/drawing/2014/main" xmlns="" id="{9FC25F85-A0DE-827E-5371-6EBDA4AEA8AF}"/>
              </a:ext>
            </a:extLst>
          </p:cNvPr>
          <p:cNvSpPr/>
          <p:nvPr/>
        </p:nvSpPr>
        <p:spPr>
          <a:xfrm>
            <a:off x="412072" y="4351234"/>
            <a:ext cx="2506765" cy="830997"/>
          </a:xfrm>
          <a:prstGeom prst="rect">
            <a:avLst/>
          </a:prstGeom>
        </p:spPr>
        <p:txBody>
          <a:bodyPr wrap="square">
            <a:spAutoFit/>
          </a:bodyPr>
          <a:lstStyle/>
          <a:p>
            <a:pPr algn="ctr"/>
            <a:r>
              <a:rPr lang="en-US" sz="1200" b="1">
                <a:latin typeface="Nunito Sans SemiBold" pitchFamily="2" charset="77"/>
              </a:rPr>
              <a:t>Bottle Quality + Design</a:t>
            </a:r>
          </a:p>
          <a:p>
            <a:pPr algn="ctr"/>
            <a:r>
              <a:rPr lang="en-US" sz="1200">
                <a:latin typeface="Nunito Sans Light" pitchFamily="2" charset="77"/>
              </a:rPr>
              <a:t>Now </a:t>
            </a:r>
            <a:r>
              <a:rPr lang="en-US" sz="1200" u="sng">
                <a:latin typeface="Nunito Sans Light" pitchFamily="2" charset="77"/>
              </a:rPr>
              <a:t>patented</a:t>
            </a:r>
            <a:r>
              <a:rPr lang="en-US" sz="1200">
                <a:latin typeface="Nunito Sans Light" pitchFamily="2" charset="77"/>
              </a:rPr>
              <a:t>!  Our premium glass bottle preserves the romance of wine-drinking</a:t>
            </a:r>
          </a:p>
        </p:txBody>
      </p:sp>
      <p:sp>
        <p:nvSpPr>
          <p:cNvPr id="3" name="Slide Number Placeholder 2">
            <a:extLst>
              <a:ext uri="{FF2B5EF4-FFF2-40B4-BE49-F238E27FC236}">
                <a16:creationId xmlns:a16="http://schemas.microsoft.com/office/drawing/2014/main" xmlns="" id="{28ACD2EC-E143-68BE-183B-631B35B97932}"/>
              </a:ext>
            </a:extLst>
          </p:cNvPr>
          <p:cNvSpPr>
            <a:spLocks noGrp="1"/>
          </p:cNvSpPr>
          <p:nvPr>
            <p:ph type="sldNum" sz="quarter" idx="12"/>
          </p:nvPr>
        </p:nvSpPr>
        <p:spPr/>
        <p:txBody>
          <a:bodyPr/>
          <a:lstStyle/>
          <a:p>
            <a:fld id="{BA964F31-20AC-D247-A7FC-491590FC89A0}" type="slidenum">
              <a:rPr lang="en-US" smtClean="0"/>
              <a:t>3</a:t>
            </a:fld>
            <a:endParaRPr lang="en-US"/>
          </a:p>
        </p:txBody>
      </p:sp>
      <p:pic>
        <p:nvPicPr>
          <p:cNvPr id="11" name="Picture 10" descr="A black and white image of a rectangular object&#10;&#10;Description automatically generated">
            <a:extLst>
              <a:ext uri="{FF2B5EF4-FFF2-40B4-BE49-F238E27FC236}">
                <a16:creationId xmlns:a16="http://schemas.microsoft.com/office/drawing/2014/main" xmlns="" id="{2E4EE9E4-36FF-5D92-8F41-A017E781F304}"/>
              </a:ext>
            </a:extLst>
          </p:cNvPr>
          <p:cNvPicPr>
            <a:picLocks noChangeAspect="1"/>
          </p:cNvPicPr>
          <p:nvPr/>
        </p:nvPicPr>
        <p:blipFill>
          <a:blip r:embed="rId4"/>
          <a:stretch>
            <a:fillRect/>
          </a:stretch>
        </p:blipFill>
        <p:spPr>
          <a:xfrm>
            <a:off x="1033619" y="3126713"/>
            <a:ext cx="1260736" cy="1260736"/>
          </a:xfrm>
          <a:prstGeom prst="rect">
            <a:avLst/>
          </a:prstGeom>
        </p:spPr>
      </p:pic>
      <p:pic>
        <p:nvPicPr>
          <p:cNvPr id="13" name="Picture 12" descr="A group of stars on a black background&#10;&#10;Description automatically generated">
            <a:extLst>
              <a:ext uri="{FF2B5EF4-FFF2-40B4-BE49-F238E27FC236}">
                <a16:creationId xmlns:a16="http://schemas.microsoft.com/office/drawing/2014/main" xmlns="" id="{EB7C769C-BB9C-7E01-26E3-6C0B5CE06735}"/>
              </a:ext>
            </a:extLst>
          </p:cNvPr>
          <p:cNvPicPr>
            <a:picLocks noChangeAspect="1"/>
          </p:cNvPicPr>
          <p:nvPr/>
        </p:nvPicPr>
        <p:blipFill>
          <a:blip r:embed="rId5"/>
          <a:stretch>
            <a:fillRect/>
          </a:stretch>
        </p:blipFill>
        <p:spPr>
          <a:xfrm>
            <a:off x="10080703" y="1443339"/>
            <a:ext cx="1010804" cy="1010804"/>
          </a:xfrm>
          <a:prstGeom prst="rect">
            <a:avLst/>
          </a:prstGeom>
        </p:spPr>
      </p:pic>
      <p:pic>
        <p:nvPicPr>
          <p:cNvPr id="16" name="Picture 15" descr="A black and white image of a bunch of grapes&#10;&#10;Description automatically generated">
            <a:extLst>
              <a:ext uri="{FF2B5EF4-FFF2-40B4-BE49-F238E27FC236}">
                <a16:creationId xmlns:a16="http://schemas.microsoft.com/office/drawing/2014/main" xmlns="" id="{BCE63433-FCE9-7504-FB96-9E0787F86DCA}"/>
              </a:ext>
            </a:extLst>
          </p:cNvPr>
          <p:cNvPicPr>
            <a:picLocks noChangeAspect="1"/>
          </p:cNvPicPr>
          <p:nvPr/>
        </p:nvPicPr>
        <p:blipFill>
          <a:blip r:embed="rId6"/>
          <a:stretch>
            <a:fillRect/>
          </a:stretch>
        </p:blipFill>
        <p:spPr>
          <a:xfrm>
            <a:off x="9835114" y="3129042"/>
            <a:ext cx="1256087" cy="1256087"/>
          </a:xfrm>
          <a:prstGeom prst="rect">
            <a:avLst/>
          </a:prstGeom>
        </p:spPr>
      </p:pic>
      <p:grpSp>
        <p:nvGrpSpPr>
          <p:cNvPr id="6" name="Group 5">
            <a:extLst>
              <a:ext uri="{FF2B5EF4-FFF2-40B4-BE49-F238E27FC236}">
                <a16:creationId xmlns:a16="http://schemas.microsoft.com/office/drawing/2014/main" xmlns="" id="{11C83CF1-724B-4ABD-C7EB-989168B0ED5E}"/>
              </a:ext>
            </a:extLst>
          </p:cNvPr>
          <p:cNvGrpSpPr/>
          <p:nvPr/>
        </p:nvGrpSpPr>
        <p:grpSpPr>
          <a:xfrm>
            <a:off x="3355970" y="762000"/>
            <a:ext cx="5685650" cy="4923307"/>
            <a:chOff x="2839846" y="762000"/>
            <a:chExt cx="5685650" cy="4923307"/>
          </a:xfrm>
        </p:grpSpPr>
        <p:grpSp>
          <p:nvGrpSpPr>
            <p:cNvPr id="4" name="Group 3">
              <a:extLst>
                <a:ext uri="{FF2B5EF4-FFF2-40B4-BE49-F238E27FC236}">
                  <a16:creationId xmlns:a16="http://schemas.microsoft.com/office/drawing/2014/main" xmlns="" id="{C521AE35-1260-6C5E-A977-BBE1BFBDE7F0}"/>
                </a:ext>
              </a:extLst>
            </p:cNvPr>
            <p:cNvGrpSpPr/>
            <p:nvPr/>
          </p:nvGrpSpPr>
          <p:grpSpPr>
            <a:xfrm>
              <a:off x="2839846" y="762000"/>
              <a:ext cx="4604136" cy="4923307"/>
              <a:chOff x="2760280" y="271091"/>
              <a:chExt cx="5487491" cy="5694178"/>
            </a:xfrm>
          </p:grpSpPr>
          <p:pic>
            <p:nvPicPr>
              <p:cNvPr id="14" name="Picture 13">
                <a:extLst>
                  <a:ext uri="{FF2B5EF4-FFF2-40B4-BE49-F238E27FC236}">
                    <a16:creationId xmlns:a16="http://schemas.microsoft.com/office/drawing/2014/main" xmlns="" id="{B90C7CB7-1888-9805-9E56-0762A62FDAAD}"/>
                  </a:ext>
                </a:extLst>
              </p:cNvPr>
              <p:cNvPicPr>
                <a:picLocks noChangeAspect="1"/>
              </p:cNvPicPr>
              <p:nvPr/>
            </p:nvPicPr>
            <p:blipFill>
              <a:blip r:embed="rId7"/>
              <a:srcRect l="35944" r="35944"/>
              <a:stretch/>
            </p:blipFill>
            <p:spPr>
              <a:xfrm>
                <a:off x="3930752" y="271091"/>
                <a:ext cx="1636063" cy="5647507"/>
              </a:xfrm>
              <a:prstGeom prst="rect">
                <a:avLst/>
              </a:prstGeom>
            </p:spPr>
          </p:pic>
          <p:pic>
            <p:nvPicPr>
              <p:cNvPr id="15" name="Picture 14">
                <a:extLst>
                  <a:ext uri="{FF2B5EF4-FFF2-40B4-BE49-F238E27FC236}">
                    <a16:creationId xmlns:a16="http://schemas.microsoft.com/office/drawing/2014/main" xmlns="" id="{2740737D-A510-F015-8B71-BBAB816C95EF}"/>
                  </a:ext>
                </a:extLst>
              </p:cNvPr>
              <p:cNvPicPr>
                <a:picLocks noChangeAspect="1"/>
              </p:cNvPicPr>
              <p:nvPr/>
            </p:nvPicPr>
            <p:blipFill>
              <a:blip r:embed="rId8"/>
              <a:srcRect l="30295" r="30295"/>
              <a:stretch/>
            </p:blipFill>
            <p:spPr>
              <a:xfrm>
                <a:off x="6611708" y="318312"/>
                <a:ext cx="1636063" cy="5646956"/>
              </a:xfrm>
              <a:prstGeom prst="rect">
                <a:avLst/>
              </a:prstGeom>
            </p:spPr>
          </p:pic>
          <p:pic>
            <p:nvPicPr>
              <p:cNvPr id="18" name="Picture 17">
                <a:extLst>
                  <a:ext uri="{FF2B5EF4-FFF2-40B4-BE49-F238E27FC236}">
                    <a16:creationId xmlns:a16="http://schemas.microsoft.com/office/drawing/2014/main" xmlns="" id="{62AB76FC-4135-281E-21DF-145E6485B213}"/>
                  </a:ext>
                </a:extLst>
              </p:cNvPr>
              <p:cNvPicPr>
                <a:picLocks noChangeAspect="1"/>
              </p:cNvPicPr>
              <p:nvPr/>
            </p:nvPicPr>
            <p:blipFill>
              <a:blip r:embed="rId9"/>
              <a:srcRect l="2371" r="2371"/>
              <a:stretch/>
            </p:blipFill>
            <p:spPr>
              <a:xfrm>
                <a:off x="2760280" y="792760"/>
                <a:ext cx="1337627" cy="4616892"/>
              </a:xfrm>
              <a:prstGeom prst="rect">
                <a:avLst/>
              </a:prstGeom>
            </p:spPr>
          </p:pic>
          <p:pic>
            <p:nvPicPr>
              <p:cNvPr id="19" name="Picture 18">
                <a:extLst>
                  <a:ext uri="{FF2B5EF4-FFF2-40B4-BE49-F238E27FC236}">
                    <a16:creationId xmlns:a16="http://schemas.microsoft.com/office/drawing/2014/main" xmlns="" id="{316802EA-DFCB-4C4A-0682-59E17A1FAD69}"/>
                  </a:ext>
                </a:extLst>
              </p:cNvPr>
              <p:cNvPicPr>
                <a:picLocks noChangeAspect="1"/>
              </p:cNvPicPr>
              <p:nvPr/>
            </p:nvPicPr>
            <p:blipFill>
              <a:blip r:embed="rId10"/>
              <a:srcRect l="31505" r="31505"/>
              <a:stretch/>
            </p:blipFill>
            <p:spPr>
              <a:xfrm>
                <a:off x="5316763" y="305662"/>
                <a:ext cx="1539067" cy="5659607"/>
              </a:xfrm>
              <a:prstGeom prst="rect">
                <a:avLst/>
              </a:prstGeom>
            </p:spPr>
          </p:pic>
        </p:grpSp>
        <p:pic>
          <p:nvPicPr>
            <p:cNvPr id="5" name="Picture 4">
              <a:extLst>
                <a:ext uri="{FF2B5EF4-FFF2-40B4-BE49-F238E27FC236}">
                  <a16:creationId xmlns:a16="http://schemas.microsoft.com/office/drawing/2014/main" xmlns="" id="{EE4455A3-B567-530A-02E7-64AB776403C4}"/>
                </a:ext>
              </a:extLst>
            </p:cNvPr>
            <p:cNvPicPr>
              <a:picLocks noChangeAspect="1"/>
            </p:cNvPicPr>
            <p:nvPr/>
          </p:nvPicPr>
          <p:blipFill>
            <a:blip r:embed="rId11"/>
            <a:srcRect l="30295" r="30295"/>
            <a:stretch/>
          </p:blipFill>
          <p:spPr>
            <a:xfrm>
              <a:off x="7152800" y="797357"/>
              <a:ext cx="1372696" cy="4882483"/>
            </a:xfrm>
            <a:prstGeom prst="rect">
              <a:avLst/>
            </a:prstGeom>
          </p:spPr>
        </p:pic>
      </p:grpSp>
    </p:spTree>
    <p:extLst>
      <p:ext uri="{BB962C8B-B14F-4D97-AF65-F5344CB8AC3E}">
        <p14:creationId xmlns:p14="http://schemas.microsoft.com/office/powerpoint/2010/main" val="189605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ounded Rectangle 26">
            <a:extLst>
              <a:ext uri="{FF2B5EF4-FFF2-40B4-BE49-F238E27FC236}">
                <a16:creationId xmlns:a16="http://schemas.microsoft.com/office/drawing/2014/main" xmlns="" id="{E857DC12-8F6D-8AE7-602D-E0C1C28D7772}"/>
              </a:ext>
            </a:extLst>
          </p:cNvPr>
          <p:cNvSpPr/>
          <p:nvPr/>
        </p:nvSpPr>
        <p:spPr>
          <a:xfrm>
            <a:off x="3683926" y="1196777"/>
            <a:ext cx="4857069" cy="1357681"/>
          </a:xfrm>
          <a:prstGeom prst="round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solidFill>
                  <a:schemeClr val="tx1"/>
                </a:solidFill>
                <a:latin typeface="Nunito Sans SemiBold" pitchFamily="2" charset="77"/>
              </a:rPr>
              <a:t>Our Mission </a:t>
            </a:r>
            <a:r>
              <a:rPr lang="en-US" sz="1600" b="1" u="none" strike="noStrike">
                <a:solidFill>
                  <a:srgbClr val="000000"/>
                </a:solidFill>
                <a:effectLst/>
                <a:latin typeface="Nunito Sans SemiBold" pitchFamily="2" charset="77"/>
              </a:rPr>
              <a:t>is to elevate the single-serve wine experience while making a meaningful impact in the communities around us.</a:t>
            </a:r>
            <a:endParaRPr lang="en-US" sz="1600" b="1">
              <a:solidFill>
                <a:schemeClr val="tx1"/>
              </a:solidFill>
              <a:latin typeface="Nunito Sans SemiBold" pitchFamily="2" charset="77"/>
            </a:endParaRPr>
          </a:p>
        </p:txBody>
      </p:sp>
      <p:sp>
        <p:nvSpPr>
          <p:cNvPr id="3" name="Slide Number Placeholder 2">
            <a:extLst>
              <a:ext uri="{FF2B5EF4-FFF2-40B4-BE49-F238E27FC236}">
                <a16:creationId xmlns:a16="http://schemas.microsoft.com/office/drawing/2014/main" xmlns="" id="{28ACD2EC-E143-68BE-183B-631B35B97932}"/>
              </a:ext>
            </a:extLst>
          </p:cNvPr>
          <p:cNvSpPr>
            <a:spLocks noGrp="1"/>
          </p:cNvSpPr>
          <p:nvPr>
            <p:ph type="sldNum" sz="quarter" idx="12"/>
          </p:nvPr>
        </p:nvSpPr>
        <p:spPr/>
        <p:txBody>
          <a:bodyPr/>
          <a:lstStyle/>
          <a:p>
            <a:fld id="{BA964F31-20AC-D247-A7FC-491590FC89A0}" type="slidenum">
              <a:rPr lang="en-US" smtClean="0"/>
              <a:t>4</a:t>
            </a:fld>
            <a:endParaRPr lang="en-US"/>
          </a:p>
        </p:txBody>
      </p:sp>
      <p:grpSp>
        <p:nvGrpSpPr>
          <p:cNvPr id="12" name="Group 11">
            <a:extLst>
              <a:ext uri="{FF2B5EF4-FFF2-40B4-BE49-F238E27FC236}">
                <a16:creationId xmlns:a16="http://schemas.microsoft.com/office/drawing/2014/main" xmlns="" id="{95C0FA1F-5864-5D29-FF57-6AC3F2BF3AFB}"/>
              </a:ext>
            </a:extLst>
          </p:cNvPr>
          <p:cNvGrpSpPr/>
          <p:nvPr/>
        </p:nvGrpSpPr>
        <p:grpSpPr>
          <a:xfrm>
            <a:off x="785936" y="2738670"/>
            <a:ext cx="10324648" cy="4240171"/>
            <a:chOff x="1386840" y="2589381"/>
            <a:chExt cx="4027085" cy="4240171"/>
          </a:xfrm>
        </p:grpSpPr>
        <p:sp>
          <p:nvSpPr>
            <p:cNvPr id="14" name="TextBox 13">
              <a:extLst>
                <a:ext uri="{FF2B5EF4-FFF2-40B4-BE49-F238E27FC236}">
                  <a16:creationId xmlns:a16="http://schemas.microsoft.com/office/drawing/2014/main" xmlns="" id="{EC9EF541-A760-BD99-A489-18C7C59661AC}"/>
                </a:ext>
              </a:extLst>
            </p:cNvPr>
            <p:cNvSpPr txBox="1"/>
            <p:nvPr/>
          </p:nvSpPr>
          <p:spPr>
            <a:xfrm>
              <a:off x="1931828" y="2589381"/>
              <a:ext cx="3065201" cy="523220"/>
            </a:xfrm>
            <a:prstGeom prst="rect">
              <a:avLst/>
            </a:prstGeom>
            <a:noFill/>
          </p:spPr>
          <p:txBody>
            <a:bodyPr wrap="square" rtlCol="0">
              <a:spAutoFit/>
            </a:bodyPr>
            <a:lstStyle/>
            <a:p>
              <a:pPr marL="0" marR="0" algn="ctr">
                <a:spcBef>
                  <a:spcPts val="0"/>
                </a:spcBef>
                <a:spcAft>
                  <a:spcPts val="0"/>
                </a:spcAft>
              </a:pPr>
              <a:r>
                <a:rPr lang="en-US" sz="1400" u="none" strike="noStrike">
                  <a:solidFill>
                    <a:srgbClr val="000000"/>
                  </a:solidFill>
                  <a:effectLst/>
                  <a:latin typeface="Nunito Sans Light" pitchFamily="2" charset="77"/>
                </a:rPr>
                <a:t>Each year, we proudly donate 1% of sales to charitable organizations delivering healthy food </a:t>
              </a:r>
              <a:r>
                <a:rPr lang="en-US" sz="1400" u="none" strike="noStrike">
                  <a:solidFill>
                    <a:srgbClr val="000000"/>
                  </a:solidFill>
                  <a:effectLst/>
                  <a:latin typeface="Calibri Light" panose="020F0302020204030204" pitchFamily="34" charset="0"/>
                </a:rPr>
                <a:t>and other essential goods to those who need it most.</a:t>
              </a:r>
              <a:endParaRPr lang="en-US" sz="1400" u="none" strike="noStrike">
                <a:solidFill>
                  <a:srgbClr val="000000"/>
                </a:solidFill>
                <a:effectLst/>
                <a:latin typeface="Aptos" panose="020B0004020202020204" pitchFamily="34" charset="0"/>
              </a:endParaRPr>
            </a:p>
          </p:txBody>
        </p:sp>
        <p:grpSp>
          <p:nvGrpSpPr>
            <p:cNvPr id="15" name="Group 14">
              <a:extLst>
                <a:ext uri="{FF2B5EF4-FFF2-40B4-BE49-F238E27FC236}">
                  <a16:creationId xmlns:a16="http://schemas.microsoft.com/office/drawing/2014/main" xmlns="" id="{FEFBCA45-11CD-A93A-0FE7-175E317C653E}"/>
                </a:ext>
              </a:extLst>
            </p:cNvPr>
            <p:cNvGrpSpPr/>
            <p:nvPr/>
          </p:nvGrpSpPr>
          <p:grpSpPr>
            <a:xfrm>
              <a:off x="1386840" y="4142854"/>
              <a:ext cx="3883924" cy="1754326"/>
              <a:chOff x="1386840" y="4142854"/>
              <a:chExt cx="3883924" cy="1754326"/>
            </a:xfrm>
          </p:grpSpPr>
          <p:sp>
            <p:nvSpPr>
              <p:cNvPr id="25" name="TextBox 24">
                <a:extLst>
                  <a:ext uri="{FF2B5EF4-FFF2-40B4-BE49-F238E27FC236}">
                    <a16:creationId xmlns:a16="http://schemas.microsoft.com/office/drawing/2014/main" xmlns="" id="{FFEFDA64-CC54-BF16-533B-B4062E4E3231}"/>
                  </a:ext>
                </a:extLst>
              </p:cNvPr>
              <p:cNvSpPr txBox="1"/>
              <p:nvPr/>
            </p:nvSpPr>
            <p:spPr>
              <a:xfrm>
                <a:off x="2123090" y="4142854"/>
                <a:ext cx="807860" cy="1615827"/>
              </a:xfrm>
              <a:prstGeom prst="rect">
                <a:avLst/>
              </a:prstGeom>
              <a:noFill/>
            </p:spPr>
            <p:txBody>
              <a:bodyPr wrap="square" rtlCol="0">
                <a:spAutoFit/>
              </a:bodyPr>
              <a:lstStyle/>
              <a:p>
                <a:pPr algn="ctr"/>
                <a:r>
                  <a:rPr lang="en-US" sz="900" b="0" i="0" u="none" strike="noStrike">
                    <a:solidFill>
                      <a:srgbClr val="000000"/>
                    </a:solidFill>
                    <a:effectLst/>
                    <a:latin typeface="Nunito Sans Light" pitchFamily="2" charset="77"/>
                  </a:rPr>
                  <a:t>We proudly supported Feeding America, the country’s largest food rescue organization, as well as Colorado Feeding Kids.  Feeding America partners with food manufacturers, grocery stores, restaurants, and farmers to rescue food and deliver it to food banks across the country.  Our contributions provided more than </a:t>
                </a:r>
                <a:r>
                  <a:rPr lang="en-US" sz="900" b="0" i="0" u="sng">
                    <a:solidFill>
                      <a:srgbClr val="000000"/>
                    </a:solidFill>
                    <a:effectLst/>
                    <a:latin typeface="Nunito Sans Light" pitchFamily="2" charset="77"/>
                  </a:rPr>
                  <a:t>100,000 healthy meals</a:t>
                </a:r>
                <a:r>
                  <a:rPr lang="en-US" sz="900" b="0" i="0" u="none" strike="noStrike">
                    <a:solidFill>
                      <a:srgbClr val="000000"/>
                    </a:solidFill>
                    <a:effectLst/>
                    <a:latin typeface="Nunito Sans Light" pitchFamily="2" charset="77"/>
                  </a:rPr>
                  <a:t> to those in need.</a:t>
                </a:r>
                <a:endParaRPr lang="en-US" sz="900">
                  <a:latin typeface="Nunito Sans Light" pitchFamily="2" charset="77"/>
                </a:endParaRPr>
              </a:p>
            </p:txBody>
          </p:sp>
          <p:sp>
            <p:nvSpPr>
              <p:cNvPr id="26" name="TextBox 25">
                <a:extLst>
                  <a:ext uri="{FF2B5EF4-FFF2-40B4-BE49-F238E27FC236}">
                    <a16:creationId xmlns:a16="http://schemas.microsoft.com/office/drawing/2014/main" xmlns="" id="{BB1BFA33-9A7B-BFF4-470A-E7EFA958A009}"/>
                  </a:ext>
                </a:extLst>
              </p:cNvPr>
              <p:cNvSpPr txBox="1"/>
              <p:nvPr/>
            </p:nvSpPr>
            <p:spPr>
              <a:xfrm>
                <a:off x="2930950" y="4142854"/>
                <a:ext cx="736606" cy="1615827"/>
              </a:xfrm>
              <a:prstGeom prst="rect">
                <a:avLst/>
              </a:prstGeom>
              <a:noFill/>
            </p:spPr>
            <p:txBody>
              <a:bodyPr wrap="square" rtlCol="0">
                <a:spAutoFit/>
              </a:bodyPr>
              <a:lstStyle/>
              <a:p>
                <a:pPr algn="ctr"/>
                <a:r>
                  <a:rPr lang="en-US" sz="900" b="0" i="0" u="none" strike="noStrike">
                    <a:solidFill>
                      <a:srgbClr val="000000"/>
                    </a:solidFill>
                    <a:effectLst/>
                    <a:latin typeface="Nunito Sans Light" pitchFamily="2" charset="77"/>
                  </a:rPr>
                  <a:t>We proudly continued our support to Feeding America and Colorado Feeding Kids.  Our contributions provided more than </a:t>
                </a:r>
                <a:r>
                  <a:rPr lang="en-US" sz="900" b="0" i="0" u="sng">
                    <a:solidFill>
                      <a:srgbClr val="000000"/>
                    </a:solidFill>
                    <a:effectLst/>
                    <a:latin typeface="Nunito Sans Light" pitchFamily="2" charset="77"/>
                  </a:rPr>
                  <a:t>100,000 healthy meals</a:t>
                </a:r>
                <a:r>
                  <a:rPr lang="en-US" sz="900" b="0" i="0" u="none" strike="noStrike">
                    <a:solidFill>
                      <a:srgbClr val="000000"/>
                    </a:solidFill>
                    <a:effectLst/>
                    <a:latin typeface="Nunito Sans Light" pitchFamily="2" charset="77"/>
                  </a:rPr>
                  <a:t> to those in need.  We also expanded our reach with a contribution to The </a:t>
                </a:r>
                <a:r>
                  <a:rPr lang="en-US" sz="900" b="0" i="0" u="none" strike="noStrike" err="1">
                    <a:solidFill>
                      <a:srgbClr val="000000"/>
                    </a:solidFill>
                    <a:effectLst/>
                    <a:latin typeface="Nunito Sans Light" pitchFamily="2" charset="77"/>
                  </a:rPr>
                  <a:t>Somm</a:t>
                </a:r>
                <a:r>
                  <a:rPr lang="en-US" sz="900" b="0" i="0" u="none" strike="noStrike">
                    <a:solidFill>
                      <a:srgbClr val="000000"/>
                    </a:solidFill>
                    <a:effectLst/>
                    <a:latin typeface="Nunito Sans Light" pitchFamily="2" charset="77"/>
                  </a:rPr>
                  <a:t> Foundation, which supports diversity and inclusion within the industry. </a:t>
                </a:r>
                <a:endParaRPr lang="en-US" sz="800">
                  <a:latin typeface="Nunito Sans Light" pitchFamily="2" charset="77"/>
                </a:endParaRPr>
              </a:p>
            </p:txBody>
          </p:sp>
          <p:sp>
            <p:nvSpPr>
              <p:cNvPr id="30" name="TextBox 29">
                <a:extLst>
                  <a:ext uri="{FF2B5EF4-FFF2-40B4-BE49-F238E27FC236}">
                    <a16:creationId xmlns:a16="http://schemas.microsoft.com/office/drawing/2014/main" xmlns="" id="{082B8C90-6B7A-BA38-D6E9-C72DD56A8DB3}"/>
                  </a:ext>
                </a:extLst>
              </p:cNvPr>
              <p:cNvSpPr txBox="1"/>
              <p:nvPr/>
            </p:nvSpPr>
            <p:spPr>
              <a:xfrm>
                <a:off x="1386840" y="4142854"/>
                <a:ext cx="671252" cy="1338828"/>
              </a:xfrm>
              <a:prstGeom prst="rect">
                <a:avLst/>
              </a:prstGeom>
              <a:noFill/>
            </p:spPr>
            <p:txBody>
              <a:bodyPr wrap="square" rtlCol="0">
                <a:spAutoFit/>
              </a:bodyPr>
              <a:lstStyle/>
              <a:p>
                <a:pPr algn="ctr"/>
                <a:r>
                  <a:rPr lang="en-US" sz="900">
                    <a:latin typeface="Nunito Sans Light" pitchFamily="2" charset="77"/>
                  </a:rPr>
                  <a:t>Supported Colorado Feeding Kids, </a:t>
                </a:r>
                <a:r>
                  <a:rPr lang="en-US" sz="900" u="none" strike="noStrike">
                    <a:solidFill>
                      <a:srgbClr val="000000"/>
                    </a:solidFill>
                    <a:effectLst/>
                    <a:latin typeface="Nunito Sans Light" pitchFamily="2" charset="77"/>
                  </a:rPr>
                  <a:t>a nonprofit whose mission is to provide nutritious food to impoverished people in Colorado (where the business was founded) and around the world.  Our support provided </a:t>
                </a:r>
                <a:r>
                  <a:rPr lang="en-US" sz="900" u="sng">
                    <a:solidFill>
                      <a:srgbClr val="000000"/>
                    </a:solidFill>
                    <a:effectLst/>
                    <a:latin typeface="Nunito Sans Light" pitchFamily="2" charset="77"/>
                  </a:rPr>
                  <a:t>15,000 meals</a:t>
                </a:r>
                <a:r>
                  <a:rPr lang="en-US" sz="900" u="none" strike="noStrike">
                    <a:solidFill>
                      <a:srgbClr val="000000"/>
                    </a:solidFill>
                    <a:effectLst/>
                    <a:latin typeface="Nunito Sans Light" pitchFamily="2" charset="77"/>
                  </a:rPr>
                  <a:t> to hungry children.</a:t>
                </a:r>
                <a:endParaRPr lang="en-US" sz="900">
                  <a:latin typeface="Nunito Sans Light" pitchFamily="2" charset="77"/>
                </a:endParaRPr>
              </a:p>
            </p:txBody>
          </p:sp>
          <p:sp>
            <p:nvSpPr>
              <p:cNvPr id="32" name="TextBox 31">
                <a:extLst>
                  <a:ext uri="{FF2B5EF4-FFF2-40B4-BE49-F238E27FC236}">
                    <a16:creationId xmlns:a16="http://schemas.microsoft.com/office/drawing/2014/main" xmlns="" id="{981AFC8B-385C-2DD4-7129-64F1B99AA3CE}"/>
                  </a:ext>
                </a:extLst>
              </p:cNvPr>
              <p:cNvSpPr txBox="1"/>
              <p:nvPr/>
            </p:nvSpPr>
            <p:spPr>
              <a:xfrm>
                <a:off x="3732554" y="4142854"/>
                <a:ext cx="736606" cy="1754326"/>
              </a:xfrm>
              <a:prstGeom prst="rect">
                <a:avLst/>
              </a:prstGeom>
              <a:noFill/>
            </p:spPr>
            <p:txBody>
              <a:bodyPr wrap="square" rtlCol="0">
                <a:spAutoFit/>
              </a:bodyPr>
              <a:lstStyle/>
              <a:p>
                <a:pPr algn="ctr"/>
                <a:r>
                  <a:rPr lang="en-US" sz="900" u="none" strike="noStrike">
                    <a:solidFill>
                      <a:srgbClr val="000000"/>
                    </a:solidFill>
                    <a:effectLst/>
                    <a:latin typeface="Nunito Sans Light" pitchFamily="2" charset="77"/>
                  </a:rPr>
                  <a:t>As we’ve scaled our business, we’ve proudly expanded our charitable reach with a focus on mothers and children. In 2023, in addition to our Feeding America and Colorado Feeding Kids support, we helped Baby2Baby distribute </a:t>
                </a:r>
                <a:r>
                  <a:rPr lang="en-US" sz="900" u="sng">
                    <a:solidFill>
                      <a:srgbClr val="000000"/>
                    </a:solidFill>
                    <a:effectLst/>
                    <a:latin typeface="Nunito Sans Light" pitchFamily="2" charset="77"/>
                  </a:rPr>
                  <a:t>250,000 diapers</a:t>
                </a:r>
                <a:r>
                  <a:rPr lang="en-US" sz="900" u="none" strike="noStrike">
                    <a:solidFill>
                      <a:srgbClr val="000000"/>
                    </a:solidFill>
                    <a:effectLst/>
                    <a:latin typeface="Nunito Sans Light" pitchFamily="2" charset="77"/>
                  </a:rPr>
                  <a:t> to families in need for Mother’s Day and offered additional aid to those affected by the fires in Maui.</a:t>
                </a:r>
                <a:endParaRPr lang="en-US" sz="900">
                  <a:latin typeface="Nunito Sans Light" pitchFamily="2" charset="77"/>
                </a:endParaRPr>
              </a:p>
            </p:txBody>
          </p:sp>
          <p:sp>
            <p:nvSpPr>
              <p:cNvPr id="34" name="TextBox 33">
                <a:extLst>
                  <a:ext uri="{FF2B5EF4-FFF2-40B4-BE49-F238E27FC236}">
                    <a16:creationId xmlns:a16="http://schemas.microsoft.com/office/drawing/2014/main" xmlns="" id="{52E5D737-CA8B-6F30-B488-A437AA7C6D71}"/>
                  </a:ext>
                </a:extLst>
              </p:cNvPr>
              <p:cNvSpPr txBox="1"/>
              <p:nvPr/>
            </p:nvSpPr>
            <p:spPr>
              <a:xfrm>
                <a:off x="4534158" y="4142854"/>
                <a:ext cx="736606" cy="784830"/>
              </a:xfrm>
              <a:prstGeom prst="rect">
                <a:avLst/>
              </a:prstGeom>
              <a:noFill/>
            </p:spPr>
            <p:txBody>
              <a:bodyPr wrap="square" rtlCol="0">
                <a:spAutoFit/>
              </a:bodyPr>
              <a:lstStyle/>
              <a:p>
                <a:pPr algn="ctr"/>
                <a:r>
                  <a:rPr lang="en-US" sz="900" b="0" i="0" u="none" strike="noStrike">
                    <a:solidFill>
                      <a:srgbClr val="000000"/>
                    </a:solidFill>
                    <a:effectLst/>
                    <a:latin typeface="Nunito Sans Light" pitchFamily="2" charset="77"/>
                  </a:rPr>
                  <a:t>In2024, we committed to a </a:t>
                </a:r>
                <a:r>
                  <a:rPr lang="en-US" sz="900" b="0" i="0" u="sng" strike="noStrike">
                    <a:solidFill>
                      <a:srgbClr val="000000"/>
                    </a:solidFill>
                    <a:effectLst/>
                    <a:latin typeface="Nunito Sans Light" pitchFamily="2" charset="77"/>
                  </a:rPr>
                  <a:t>$25K donation</a:t>
                </a:r>
                <a:r>
                  <a:rPr lang="en-US" sz="900" b="0" i="0" u="none" strike="noStrike">
                    <a:solidFill>
                      <a:srgbClr val="000000"/>
                    </a:solidFill>
                    <a:effectLst/>
                    <a:latin typeface="Nunito Sans Light" pitchFamily="2" charset="77"/>
                  </a:rPr>
                  <a:t> to Baby2Baby, which enabled us to use the Baby2Baby name across all marketing materials, including paid ads.</a:t>
                </a:r>
                <a:endParaRPr lang="en-US" sz="800">
                  <a:latin typeface="Nunito Sans Light" pitchFamily="2" charset="77"/>
                </a:endParaRPr>
              </a:p>
            </p:txBody>
          </p:sp>
        </p:grpSp>
        <p:grpSp>
          <p:nvGrpSpPr>
            <p:cNvPr id="18" name="Group 17">
              <a:extLst>
                <a:ext uri="{FF2B5EF4-FFF2-40B4-BE49-F238E27FC236}">
                  <a16:creationId xmlns:a16="http://schemas.microsoft.com/office/drawing/2014/main" xmlns="" id="{F070587A-026C-3440-5F49-192213981659}"/>
                </a:ext>
              </a:extLst>
            </p:cNvPr>
            <p:cNvGrpSpPr/>
            <p:nvPr/>
          </p:nvGrpSpPr>
          <p:grpSpPr>
            <a:xfrm>
              <a:off x="1386840" y="3618360"/>
              <a:ext cx="4027085" cy="3211192"/>
              <a:chOff x="1386840" y="3600430"/>
              <a:chExt cx="4027085" cy="3211192"/>
            </a:xfrm>
          </p:grpSpPr>
          <p:sp>
            <p:nvSpPr>
              <p:cNvPr id="19" name="Right Arrow 18">
                <a:extLst>
                  <a:ext uri="{FF2B5EF4-FFF2-40B4-BE49-F238E27FC236}">
                    <a16:creationId xmlns:a16="http://schemas.microsoft.com/office/drawing/2014/main" xmlns="" id="{F3726E33-07F0-34C9-572D-B9D33016226E}"/>
                  </a:ext>
                </a:extLst>
              </p:cNvPr>
              <p:cNvSpPr/>
              <p:nvPr/>
            </p:nvSpPr>
            <p:spPr>
              <a:xfrm>
                <a:off x="1386840" y="3600430"/>
                <a:ext cx="4027085" cy="361465"/>
              </a:xfrm>
              <a:prstGeom prst="rightArrow">
                <a:avLst/>
              </a:prstGeom>
              <a:solidFill>
                <a:srgbClr val="F3EFE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xmlns="" id="{D9A57375-C2D5-740F-2C51-D8DC61AF0E12}"/>
                  </a:ext>
                </a:extLst>
              </p:cNvPr>
              <p:cNvPicPr>
                <a:picLocks noChangeAspect="1"/>
              </p:cNvPicPr>
              <p:nvPr/>
            </p:nvPicPr>
            <p:blipFill>
              <a:blip r:embed="rId3"/>
              <a:srcRect/>
              <a:stretch/>
            </p:blipFill>
            <p:spPr>
              <a:xfrm>
                <a:off x="2631002" y="5756528"/>
                <a:ext cx="470277" cy="704329"/>
              </a:xfrm>
              <a:prstGeom prst="rect">
                <a:avLst/>
              </a:prstGeom>
            </p:spPr>
          </p:pic>
          <p:pic>
            <p:nvPicPr>
              <p:cNvPr id="21" name="Picture 20">
                <a:extLst>
                  <a:ext uri="{FF2B5EF4-FFF2-40B4-BE49-F238E27FC236}">
                    <a16:creationId xmlns:a16="http://schemas.microsoft.com/office/drawing/2014/main" xmlns="" id="{7ECA933B-1ACE-A817-B0C9-4B0AD8220BB0}"/>
                  </a:ext>
                </a:extLst>
              </p:cNvPr>
              <p:cNvPicPr>
                <a:picLocks noChangeAspect="1"/>
              </p:cNvPicPr>
              <p:nvPr/>
            </p:nvPicPr>
            <p:blipFill>
              <a:blip r:embed="rId4"/>
              <a:srcRect/>
              <a:stretch/>
            </p:blipFill>
            <p:spPr>
              <a:xfrm>
                <a:off x="1903732" y="5903779"/>
                <a:ext cx="274721" cy="704329"/>
              </a:xfrm>
              <a:prstGeom prst="rect">
                <a:avLst/>
              </a:prstGeom>
            </p:spPr>
          </p:pic>
          <p:pic>
            <p:nvPicPr>
              <p:cNvPr id="22" name="Picture 21">
                <a:extLst>
                  <a:ext uri="{FF2B5EF4-FFF2-40B4-BE49-F238E27FC236}">
                    <a16:creationId xmlns:a16="http://schemas.microsoft.com/office/drawing/2014/main" xmlns="" id="{CBB7EBF7-09C1-8FA8-7AC9-3DF08FC0F38C}"/>
                  </a:ext>
                </a:extLst>
              </p:cNvPr>
              <p:cNvPicPr>
                <a:picLocks noChangeAspect="1"/>
              </p:cNvPicPr>
              <p:nvPr/>
            </p:nvPicPr>
            <p:blipFill>
              <a:blip r:embed="rId5"/>
              <a:srcRect/>
              <a:stretch/>
            </p:blipFill>
            <p:spPr>
              <a:xfrm>
                <a:off x="3553307" y="5700264"/>
                <a:ext cx="433482" cy="1111358"/>
              </a:xfrm>
              <a:prstGeom prst="rect">
                <a:avLst/>
              </a:prstGeom>
            </p:spPr>
          </p:pic>
          <p:pic>
            <p:nvPicPr>
              <p:cNvPr id="24" name="Picture 23">
                <a:extLst>
                  <a:ext uri="{FF2B5EF4-FFF2-40B4-BE49-F238E27FC236}">
                    <a16:creationId xmlns:a16="http://schemas.microsoft.com/office/drawing/2014/main" xmlns="" id="{DC9C135E-232C-FBD2-D608-F5FDAAABA2DD}"/>
                  </a:ext>
                </a:extLst>
              </p:cNvPr>
              <p:cNvPicPr>
                <a:picLocks noChangeAspect="1"/>
              </p:cNvPicPr>
              <p:nvPr/>
            </p:nvPicPr>
            <p:blipFill>
              <a:blip r:embed="rId6"/>
              <a:srcRect/>
              <a:stretch/>
            </p:blipFill>
            <p:spPr>
              <a:xfrm>
                <a:off x="4438817" y="5894150"/>
                <a:ext cx="704088" cy="451285"/>
              </a:xfrm>
              <a:prstGeom prst="rect">
                <a:avLst/>
              </a:prstGeom>
            </p:spPr>
          </p:pic>
        </p:grpSp>
      </p:grpSp>
      <p:sp>
        <p:nvSpPr>
          <p:cNvPr id="4" name="TextBox 3">
            <a:extLst>
              <a:ext uri="{FF2B5EF4-FFF2-40B4-BE49-F238E27FC236}">
                <a16:creationId xmlns:a16="http://schemas.microsoft.com/office/drawing/2014/main" xmlns="" id="{CAD62189-AE3C-7681-105B-1CC920A83CB2}"/>
              </a:ext>
            </a:extLst>
          </p:cNvPr>
          <p:cNvSpPr txBox="1"/>
          <p:nvPr/>
        </p:nvSpPr>
        <p:spPr>
          <a:xfrm>
            <a:off x="3267182" y="2137025"/>
            <a:ext cx="184731" cy="369332"/>
          </a:xfrm>
          <a:prstGeom prst="rect">
            <a:avLst/>
          </a:prstGeom>
          <a:noFill/>
        </p:spPr>
        <p:txBody>
          <a:bodyPr wrap="none" rtlCol="0">
            <a:spAutoFit/>
          </a:bodyPr>
          <a:lstStyle/>
          <a:p>
            <a:endParaRPr lang="en-US"/>
          </a:p>
        </p:txBody>
      </p:sp>
      <p:sp>
        <p:nvSpPr>
          <p:cNvPr id="6" name="TextBox 5">
            <a:extLst>
              <a:ext uri="{FF2B5EF4-FFF2-40B4-BE49-F238E27FC236}">
                <a16:creationId xmlns:a16="http://schemas.microsoft.com/office/drawing/2014/main" xmlns="" id="{69792FA9-EB17-7353-778C-F2E814E370FE}"/>
              </a:ext>
            </a:extLst>
          </p:cNvPr>
          <p:cNvSpPr txBox="1"/>
          <p:nvPr/>
        </p:nvSpPr>
        <p:spPr>
          <a:xfrm>
            <a:off x="1174241" y="3502880"/>
            <a:ext cx="1017748" cy="369332"/>
          </a:xfrm>
          <a:prstGeom prst="rect">
            <a:avLst/>
          </a:prstGeom>
          <a:noFill/>
        </p:spPr>
        <p:txBody>
          <a:bodyPr wrap="square">
            <a:spAutoFit/>
          </a:bodyPr>
          <a:lstStyle/>
          <a:p>
            <a:pPr algn="ctr"/>
            <a:r>
              <a:rPr lang="en-US" sz="1800" b="1">
                <a:solidFill>
                  <a:srgbClr val="CBC1B5"/>
                </a:solidFill>
                <a:latin typeface="Trade Gothic LT Std Extended" panose="020B0606020502020204" pitchFamily="34" charset="77"/>
              </a:rPr>
              <a:t>2020</a:t>
            </a:r>
            <a:endParaRPr lang="en-US" b="1">
              <a:solidFill>
                <a:srgbClr val="CBC1B5"/>
              </a:solidFill>
              <a:latin typeface="Trade Gothic LT Std Extended" panose="020B0606020502020204" pitchFamily="34" charset="77"/>
            </a:endParaRPr>
          </a:p>
        </p:txBody>
      </p:sp>
      <p:sp>
        <p:nvSpPr>
          <p:cNvPr id="7" name="TextBox 6">
            <a:extLst>
              <a:ext uri="{FF2B5EF4-FFF2-40B4-BE49-F238E27FC236}">
                <a16:creationId xmlns:a16="http://schemas.microsoft.com/office/drawing/2014/main" xmlns="" id="{638D53B0-706E-E493-B94B-36A29BB4863D}"/>
              </a:ext>
            </a:extLst>
          </p:cNvPr>
          <p:cNvSpPr txBox="1"/>
          <p:nvPr/>
        </p:nvSpPr>
        <p:spPr>
          <a:xfrm>
            <a:off x="3247567" y="3501469"/>
            <a:ext cx="1017748" cy="369332"/>
          </a:xfrm>
          <a:prstGeom prst="rect">
            <a:avLst/>
          </a:prstGeom>
          <a:noFill/>
        </p:spPr>
        <p:txBody>
          <a:bodyPr wrap="square">
            <a:spAutoFit/>
          </a:bodyPr>
          <a:lstStyle/>
          <a:p>
            <a:pPr algn="ctr"/>
            <a:r>
              <a:rPr lang="en-US" sz="1800" b="1">
                <a:solidFill>
                  <a:srgbClr val="CBC1B5"/>
                </a:solidFill>
                <a:latin typeface="Trade Gothic LT Std Extended" panose="020B0606020502020204" pitchFamily="34" charset="77"/>
              </a:rPr>
              <a:t>2021</a:t>
            </a:r>
            <a:endParaRPr lang="en-US" b="1">
              <a:solidFill>
                <a:srgbClr val="CBC1B5"/>
              </a:solidFill>
              <a:latin typeface="Trade Gothic LT Std Extended" panose="020B0606020502020204" pitchFamily="34" charset="77"/>
            </a:endParaRPr>
          </a:p>
        </p:txBody>
      </p:sp>
      <p:sp>
        <p:nvSpPr>
          <p:cNvPr id="8" name="TextBox 7">
            <a:extLst>
              <a:ext uri="{FF2B5EF4-FFF2-40B4-BE49-F238E27FC236}">
                <a16:creationId xmlns:a16="http://schemas.microsoft.com/office/drawing/2014/main" xmlns="" id="{3C2A8CBC-25D7-4033-8475-DF9F774D4142}"/>
              </a:ext>
            </a:extLst>
          </p:cNvPr>
          <p:cNvSpPr txBox="1"/>
          <p:nvPr/>
        </p:nvSpPr>
        <p:spPr>
          <a:xfrm>
            <a:off x="5178915" y="3501469"/>
            <a:ext cx="1017748" cy="369332"/>
          </a:xfrm>
          <a:prstGeom prst="rect">
            <a:avLst/>
          </a:prstGeom>
          <a:noFill/>
        </p:spPr>
        <p:txBody>
          <a:bodyPr wrap="square">
            <a:spAutoFit/>
          </a:bodyPr>
          <a:lstStyle/>
          <a:p>
            <a:pPr algn="ctr"/>
            <a:r>
              <a:rPr lang="en-US" sz="1800" b="1">
                <a:solidFill>
                  <a:srgbClr val="CBC1B5"/>
                </a:solidFill>
                <a:latin typeface="Trade Gothic LT Std Extended" panose="020B0606020502020204" pitchFamily="34" charset="77"/>
              </a:rPr>
              <a:t>2022</a:t>
            </a:r>
            <a:endParaRPr lang="en-US" b="1">
              <a:solidFill>
                <a:srgbClr val="CBC1B5"/>
              </a:solidFill>
              <a:latin typeface="Trade Gothic LT Std Extended" panose="020B0606020502020204" pitchFamily="34" charset="77"/>
            </a:endParaRPr>
          </a:p>
        </p:txBody>
      </p:sp>
      <p:sp>
        <p:nvSpPr>
          <p:cNvPr id="9" name="TextBox 8">
            <a:extLst>
              <a:ext uri="{FF2B5EF4-FFF2-40B4-BE49-F238E27FC236}">
                <a16:creationId xmlns:a16="http://schemas.microsoft.com/office/drawing/2014/main" xmlns="" id="{72BBC1D2-453F-1968-58CE-621538C42C4C}"/>
              </a:ext>
            </a:extLst>
          </p:cNvPr>
          <p:cNvSpPr txBox="1"/>
          <p:nvPr/>
        </p:nvSpPr>
        <p:spPr>
          <a:xfrm>
            <a:off x="7235264" y="3501469"/>
            <a:ext cx="1017748" cy="369332"/>
          </a:xfrm>
          <a:prstGeom prst="rect">
            <a:avLst/>
          </a:prstGeom>
          <a:noFill/>
        </p:spPr>
        <p:txBody>
          <a:bodyPr wrap="square">
            <a:spAutoFit/>
          </a:bodyPr>
          <a:lstStyle/>
          <a:p>
            <a:pPr algn="ctr"/>
            <a:r>
              <a:rPr lang="en-US" sz="1800" b="1">
                <a:solidFill>
                  <a:srgbClr val="CBC1B5"/>
                </a:solidFill>
                <a:latin typeface="Trade Gothic LT Std Extended" panose="020B0606020502020204" pitchFamily="34" charset="77"/>
              </a:rPr>
              <a:t>2023</a:t>
            </a:r>
            <a:endParaRPr lang="en-US" b="1">
              <a:solidFill>
                <a:srgbClr val="CBC1B5"/>
              </a:solidFill>
              <a:latin typeface="Trade Gothic LT Std Extended" panose="020B0606020502020204" pitchFamily="34" charset="77"/>
            </a:endParaRPr>
          </a:p>
        </p:txBody>
      </p:sp>
      <p:sp>
        <p:nvSpPr>
          <p:cNvPr id="10" name="TextBox 9">
            <a:extLst>
              <a:ext uri="{FF2B5EF4-FFF2-40B4-BE49-F238E27FC236}">
                <a16:creationId xmlns:a16="http://schemas.microsoft.com/office/drawing/2014/main" xmlns="" id="{F19DEB28-29B7-9DDC-A6E4-FA4F085C2B8F}"/>
              </a:ext>
            </a:extLst>
          </p:cNvPr>
          <p:cNvSpPr txBox="1"/>
          <p:nvPr/>
        </p:nvSpPr>
        <p:spPr>
          <a:xfrm>
            <a:off x="9290418" y="3501469"/>
            <a:ext cx="1017748" cy="369332"/>
          </a:xfrm>
          <a:prstGeom prst="rect">
            <a:avLst/>
          </a:prstGeom>
          <a:noFill/>
        </p:spPr>
        <p:txBody>
          <a:bodyPr wrap="square">
            <a:spAutoFit/>
          </a:bodyPr>
          <a:lstStyle/>
          <a:p>
            <a:pPr algn="ctr"/>
            <a:r>
              <a:rPr lang="en-US" sz="1800" b="1">
                <a:solidFill>
                  <a:srgbClr val="CBC1B5"/>
                </a:solidFill>
                <a:latin typeface="Trade Gothic LT Std Extended" panose="020B0606020502020204" pitchFamily="34" charset="77"/>
              </a:rPr>
              <a:t>2024</a:t>
            </a:r>
            <a:endParaRPr lang="en-US" b="1">
              <a:solidFill>
                <a:srgbClr val="CBC1B5"/>
              </a:solidFill>
              <a:latin typeface="Trade Gothic LT Std Extended" panose="020B0606020502020204" pitchFamily="34" charset="77"/>
            </a:endParaRPr>
          </a:p>
        </p:txBody>
      </p:sp>
      <p:sp>
        <p:nvSpPr>
          <p:cNvPr id="11" name="Oval 10">
            <a:extLst>
              <a:ext uri="{FF2B5EF4-FFF2-40B4-BE49-F238E27FC236}">
                <a16:creationId xmlns:a16="http://schemas.microsoft.com/office/drawing/2014/main" xmlns="" id="{285DEF36-A0E6-849D-96AD-A22D13E9CDBB}"/>
              </a:ext>
            </a:extLst>
          </p:cNvPr>
          <p:cNvSpPr/>
          <p:nvPr/>
        </p:nvSpPr>
        <p:spPr>
          <a:xfrm>
            <a:off x="1626607" y="3885458"/>
            <a:ext cx="113016" cy="125846"/>
          </a:xfrm>
          <a:prstGeom prst="ellipse">
            <a:avLst/>
          </a:prstGeom>
          <a:solidFill>
            <a:srgbClr val="CBC1B5"/>
          </a:solidFill>
          <a:ln>
            <a:solidFill>
              <a:srgbClr val="CBC1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xmlns="" id="{696A040F-3626-48B2-F0E7-D3F8DC45CDCF}"/>
              </a:ext>
            </a:extLst>
          </p:cNvPr>
          <p:cNvSpPr/>
          <p:nvPr/>
        </p:nvSpPr>
        <p:spPr>
          <a:xfrm>
            <a:off x="3706051" y="3884004"/>
            <a:ext cx="113016" cy="125846"/>
          </a:xfrm>
          <a:prstGeom prst="ellipse">
            <a:avLst/>
          </a:prstGeom>
          <a:solidFill>
            <a:srgbClr val="CBC1B5"/>
          </a:solidFill>
          <a:ln>
            <a:solidFill>
              <a:srgbClr val="CBC1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xmlns="" id="{FEDDA1E6-0AC0-2CC6-AF8D-95A33F54AA36}"/>
              </a:ext>
            </a:extLst>
          </p:cNvPr>
          <p:cNvSpPr/>
          <p:nvPr/>
        </p:nvSpPr>
        <p:spPr>
          <a:xfrm>
            <a:off x="5631281" y="3884004"/>
            <a:ext cx="113016" cy="125846"/>
          </a:xfrm>
          <a:prstGeom prst="ellipse">
            <a:avLst/>
          </a:prstGeom>
          <a:solidFill>
            <a:srgbClr val="CBC1B5"/>
          </a:solidFill>
          <a:ln>
            <a:solidFill>
              <a:srgbClr val="CBC1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xmlns="" id="{A3673A53-EAC2-E524-B496-EEB90DF07F92}"/>
              </a:ext>
            </a:extLst>
          </p:cNvPr>
          <p:cNvSpPr/>
          <p:nvPr/>
        </p:nvSpPr>
        <p:spPr>
          <a:xfrm>
            <a:off x="7729315" y="3889481"/>
            <a:ext cx="113016" cy="125846"/>
          </a:xfrm>
          <a:prstGeom prst="ellipse">
            <a:avLst/>
          </a:prstGeom>
          <a:solidFill>
            <a:srgbClr val="CBC1B5"/>
          </a:solidFill>
          <a:ln>
            <a:solidFill>
              <a:srgbClr val="CBC1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xmlns="" id="{E01EB579-E619-376A-E7D3-3CC2DC12FA46}"/>
              </a:ext>
            </a:extLst>
          </p:cNvPr>
          <p:cNvSpPr/>
          <p:nvPr/>
        </p:nvSpPr>
        <p:spPr>
          <a:xfrm>
            <a:off x="9742784" y="3884004"/>
            <a:ext cx="113016" cy="125846"/>
          </a:xfrm>
          <a:prstGeom prst="ellipse">
            <a:avLst/>
          </a:prstGeom>
          <a:solidFill>
            <a:srgbClr val="CBC1B5"/>
          </a:solidFill>
          <a:ln>
            <a:solidFill>
              <a:srgbClr val="CBC1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Google Shape;109;p3">
            <a:extLst>
              <a:ext uri="{FF2B5EF4-FFF2-40B4-BE49-F238E27FC236}">
                <a16:creationId xmlns:a16="http://schemas.microsoft.com/office/drawing/2014/main" xmlns="" id="{541FDAAE-6400-8C06-FA91-ADDA7FFC5FDB}"/>
              </a:ext>
            </a:extLst>
          </p:cNvPr>
          <p:cNvSpPr/>
          <p:nvPr/>
        </p:nvSpPr>
        <p:spPr>
          <a:xfrm>
            <a:off x="0" y="0"/>
            <a:ext cx="12192000" cy="762000"/>
          </a:xfrm>
          <a:prstGeom prst="rect">
            <a:avLst/>
          </a:prstGeom>
          <a:solidFill>
            <a:srgbClr val="F3EFE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3000" b="1">
                <a:solidFill>
                  <a:schemeClr val="dk1"/>
                </a:solidFill>
                <a:latin typeface="Nunito Sans SemiBold"/>
                <a:ea typeface="Nunito Sans SemiBold"/>
                <a:cs typeface="Nunito Sans SemiBold"/>
                <a:sym typeface="Nunito Sans SemiBold"/>
              </a:rPr>
              <a:t>    </a:t>
            </a:r>
            <a:r>
              <a:rPr lang="en-US" sz="3000" b="1">
                <a:solidFill>
                  <a:schemeClr val="dk1"/>
                </a:solidFill>
                <a:latin typeface="Trade Gothic LT Std Extended" panose="020B0606020502020204" pitchFamily="34" charset="77"/>
                <a:ea typeface="Nunito Sans SemiBold"/>
                <a:cs typeface="Nunito Sans SemiBold"/>
                <a:sym typeface="Nunito Sans SemiBold"/>
              </a:rPr>
              <a:t>OUR MISSION</a:t>
            </a:r>
            <a:endParaRPr b="1">
              <a:latin typeface="Trade Gothic LT Std Extended" panose="020B0606020502020204" pitchFamily="34" charset="77"/>
            </a:endParaRPr>
          </a:p>
        </p:txBody>
      </p:sp>
    </p:spTree>
    <p:extLst>
      <p:ext uri="{BB962C8B-B14F-4D97-AF65-F5344CB8AC3E}">
        <p14:creationId xmlns:p14="http://schemas.microsoft.com/office/powerpoint/2010/main" val="132155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6335D5DA-3357-214F-BDEF-20717770B57F}"/>
              </a:ext>
            </a:extLst>
          </p:cNvPr>
          <p:cNvSpPr/>
          <p:nvPr/>
        </p:nvSpPr>
        <p:spPr>
          <a:xfrm>
            <a:off x="8237043" y="2618464"/>
            <a:ext cx="3840149" cy="169277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48% Syrah, 46% </a:t>
            </a:r>
            <a:r>
              <a:rPr lang="en-US" sz="1300" i="1" err="1">
                <a:latin typeface="Nunito Sans Light" pitchFamily="2" charset="77"/>
              </a:rPr>
              <a:t>Cinsaut</a:t>
            </a:r>
            <a:r>
              <a:rPr lang="en-US" sz="1300" i="1">
                <a:latin typeface="Nunito Sans Light" pitchFamily="2" charset="77"/>
              </a:rPr>
              <a:t>, 6% Grenache</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Languedoc, France</a:t>
            </a:r>
          </a:p>
          <a:p>
            <a:pPr lvl="0">
              <a:defRPr/>
            </a:pPr>
            <a:endParaRPr lang="en-US" sz="1300" i="1">
              <a:latin typeface="Nunito Sans Light" pitchFamily="2" charset="77"/>
            </a:endParaRPr>
          </a:p>
          <a:p>
            <a:r>
              <a:rPr lang="en-US" sz="1300" b="1" i="1">
                <a:latin typeface="Nunito Sans SemiBold" pitchFamily="2" charset="77"/>
              </a:rPr>
              <a:t>Tasting</a:t>
            </a:r>
            <a:r>
              <a:rPr lang="en-US" sz="1300" i="1">
                <a:latin typeface="Nunito Sans Light" pitchFamily="2" charset="77"/>
              </a:rPr>
              <a:t> </a:t>
            </a:r>
            <a:r>
              <a:rPr lang="en-US" sz="1300" b="1" i="1">
                <a:latin typeface="Nunito Sans SemiBold" pitchFamily="2" charset="77"/>
              </a:rPr>
              <a:t>Notes</a:t>
            </a:r>
            <a:r>
              <a:rPr lang="en-US" sz="1300" i="1">
                <a:latin typeface="Nunito Sans Light" pitchFamily="2" charset="77"/>
              </a:rPr>
              <a:t>: This light and crisp Rosé is dry in style with a fresh and dainty nose of raspberry and strawberry. The palate is balanced with notes of apple, peaches, and rose petals.</a:t>
            </a:r>
            <a:endParaRPr lang="en-US" sz="1300" i="1">
              <a:solidFill>
                <a:srgbClr val="000000"/>
              </a:solidFill>
              <a:latin typeface="Nunito Sans Light" pitchFamily="2" charset="77"/>
            </a:endParaRPr>
          </a:p>
        </p:txBody>
      </p:sp>
      <p:sp>
        <p:nvSpPr>
          <p:cNvPr id="8" name="Rectangle 7">
            <a:extLst>
              <a:ext uri="{FF2B5EF4-FFF2-40B4-BE49-F238E27FC236}">
                <a16:creationId xmlns:a16="http://schemas.microsoft.com/office/drawing/2014/main" xmlns="" id="{793EC382-3B79-3046-8431-476D20ED8910}"/>
              </a:ext>
            </a:extLst>
          </p:cNvPr>
          <p:cNvSpPr/>
          <p:nvPr/>
        </p:nvSpPr>
        <p:spPr>
          <a:xfrm>
            <a:off x="10907911" y="5492736"/>
            <a:ext cx="904191" cy="203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cs typeface="Calibri"/>
              </a:rPr>
              <a:t>WANDER + IVY ROSÉ</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9" name="TextBox 6"/>
          <p:cNvSpPr txBox="1">
            <a:spLocks noChangeArrowheads="1"/>
          </p:cNvSpPr>
          <p:nvPr/>
        </p:nvSpPr>
        <p:spPr bwMode="auto">
          <a:xfrm>
            <a:off x="379904" y="1082716"/>
            <a:ext cx="4901489" cy="4964323"/>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3"/>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Rosé Made w/ Organic Grapes (187ml)</a:t>
            </a: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4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 </a:t>
            </a:r>
          </a:p>
          <a:p>
            <a:pPr lvl="1"/>
            <a:endParaRPr lang="en-US" sz="14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endParaRPr lang="en-US" sz="1400">
              <a:latin typeface="Nunito Sans SemiBold" pitchFamily="2" charset="77"/>
              <a:cs typeface="Calibri" panose="020F0502020204030204" pitchFamily="34" charset="0"/>
            </a:endParaRPr>
          </a:p>
          <a:p>
            <a:pPr lvl="1"/>
            <a:r>
              <a:rPr lang="en-US" sz="1400" b="1">
                <a:latin typeface="Nunito Sans SemiBold" pitchFamily="2" charset="77"/>
                <a:cs typeface="Calibri" panose="020F0502020204030204" pitchFamily="34" charset="0"/>
              </a:rPr>
              <a:t>⭐️ 93 points</a:t>
            </a:r>
            <a:r>
              <a:rPr lang="en-US" sz="1400">
                <a:latin typeface="Nunito Sans SemiBold" pitchFamily="2" charset="77"/>
                <a:cs typeface="Calibri" panose="020F0502020204030204" pitchFamily="34" charset="0"/>
              </a:rPr>
              <a:t> </a:t>
            </a:r>
            <a:r>
              <a:rPr lang="en-US" sz="1400">
                <a:latin typeface="Nunito Sans Light" pitchFamily="2" charset="77"/>
                <a:cs typeface="Calibri" panose="020F0502020204030204" pitchFamily="34" charset="0"/>
              </a:rPr>
              <a:t>– The Tasting Panel, Meridith May </a:t>
            </a: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pic>
        <p:nvPicPr>
          <p:cNvPr id="7" name="Picture 6" descr="Shape&#10;&#10;Description automatically generated with low confidence">
            <a:extLst>
              <a:ext uri="{FF2B5EF4-FFF2-40B4-BE49-F238E27FC236}">
                <a16:creationId xmlns:a16="http://schemas.microsoft.com/office/drawing/2014/main" xmlns="" id="{920DAAE0-EEA0-4C46-84D3-7CEBC1ED3146}"/>
              </a:ext>
            </a:extLst>
          </p:cNvPr>
          <p:cNvPicPr>
            <a:picLocks noChangeAspect="1"/>
          </p:cNvPicPr>
          <p:nvPr/>
        </p:nvPicPr>
        <p:blipFill>
          <a:blip r:embed="rId4"/>
          <a:stretch>
            <a:fillRect/>
          </a:stretch>
        </p:blipFill>
        <p:spPr>
          <a:xfrm>
            <a:off x="10630413" y="5090488"/>
            <a:ext cx="1446779" cy="1446779"/>
          </a:xfrm>
          <a:prstGeom prst="rect">
            <a:avLst/>
          </a:prstGeom>
        </p:spPr>
      </p:pic>
      <p:sp>
        <p:nvSpPr>
          <p:cNvPr id="6" name="Slide Number Placeholder 5">
            <a:extLst>
              <a:ext uri="{FF2B5EF4-FFF2-40B4-BE49-F238E27FC236}">
                <a16:creationId xmlns:a16="http://schemas.microsoft.com/office/drawing/2014/main" xmlns="" id="{4E4E64C4-780E-B2FE-331D-24D0C8F3A724}"/>
              </a:ext>
            </a:extLst>
          </p:cNvPr>
          <p:cNvSpPr>
            <a:spLocks noGrp="1"/>
          </p:cNvSpPr>
          <p:nvPr>
            <p:ph type="sldNum" sz="quarter" idx="12"/>
          </p:nvPr>
        </p:nvSpPr>
        <p:spPr/>
        <p:txBody>
          <a:bodyPr/>
          <a:lstStyle/>
          <a:p>
            <a:fld id="{FA754730-305C-A841-BA96-636C66D6B6C3}" type="slidenum">
              <a:rPr lang="en-US" smtClean="0"/>
              <a:t>5</a:t>
            </a:fld>
            <a:endParaRPr lang="en-US"/>
          </a:p>
        </p:txBody>
      </p:sp>
      <p:pic>
        <p:nvPicPr>
          <p:cNvPr id="10" name="Picture 9">
            <a:extLst>
              <a:ext uri="{FF2B5EF4-FFF2-40B4-BE49-F238E27FC236}">
                <a16:creationId xmlns:a16="http://schemas.microsoft.com/office/drawing/2014/main" xmlns="" id="{3F6774D8-EC60-757E-20EF-AC47271BB707}"/>
              </a:ext>
            </a:extLst>
          </p:cNvPr>
          <p:cNvPicPr>
            <a:picLocks noChangeAspect="1"/>
          </p:cNvPicPr>
          <p:nvPr/>
        </p:nvPicPr>
        <p:blipFill>
          <a:blip r:embed="rId5"/>
          <a:srcRect l="17135" r="17135"/>
          <a:stretch/>
        </p:blipFill>
        <p:spPr>
          <a:xfrm>
            <a:off x="4901874" y="391026"/>
            <a:ext cx="3215833" cy="6857999"/>
          </a:xfrm>
          <a:prstGeom prst="rect">
            <a:avLst/>
          </a:prstGeom>
        </p:spPr>
      </p:pic>
      <p:sp>
        <p:nvSpPr>
          <p:cNvPr id="24" name="Left Brace 23">
            <a:extLst>
              <a:ext uri="{FF2B5EF4-FFF2-40B4-BE49-F238E27FC236}">
                <a16:creationId xmlns:a16="http://schemas.microsoft.com/office/drawing/2014/main" xmlns="" id="{8748EBE8-D61D-17B0-FBA5-2E3C5A9BBCF4}"/>
              </a:ext>
            </a:extLst>
          </p:cNvPr>
          <p:cNvSpPr/>
          <p:nvPr/>
        </p:nvSpPr>
        <p:spPr>
          <a:xfrm>
            <a:off x="7898174" y="2618467"/>
            <a:ext cx="219533" cy="1892827"/>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21462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6335D5DA-3357-214F-BDEF-20717770B57F}"/>
              </a:ext>
            </a:extLst>
          </p:cNvPr>
          <p:cNvSpPr/>
          <p:nvPr/>
        </p:nvSpPr>
        <p:spPr>
          <a:xfrm>
            <a:off x="8120891" y="2582618"/>
            <a:ext cx="3840149" cy="169277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100% Sauvignon Blanc</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France</a:t>
            </a:r>
          </a:p>
          <a:p>
            <a:pPr lvl="0">
              <a:defRPr/>
            </a:pPr>
            <a:endParaRPr lang="en-US" sz="1300" i="1">
              <a:latin typeface="Nunito Sans Light" pitchFamily="2" charset="77"/>
            </a:endParaRPr>
          </a:p>
          <a:p>
            <a:r>
              <a:rPr lang="en-US" sz="1300" b="1" i="1">
                <a:latin typeface="Nunito Sans SemiBold" pitchFamily="2" charset="77"/>
              </a:rPr>
              <a:t>Tasting</a:t>
            </a:r>
            <a:r>
              <a:rPr lang="en-US" sz="1300" i="1">
                <a:latin typeface="Nunito Sans Light" pitchFamily="2" charset="77"/>
              </a:rPr>
              <a:t> </a:t>
            </a:r>
            <a:r>
              <a:rPr lang="en-US" sz="1300" b="1" i="1">
                <a:latin typeface="Nunito Sans SemiBold" pitchFamily="2" charset="77"/>
              </a:rPr>
              <a:t>Notes</a:t>
            </a:r>
            <a:r>
              <a:rPr lang="en-US" sz="1300" i="1">
                <a:latin typeface="Nunito Sans Light" pitchFamily="2" charset="77"/>
              </a:rPr>
              <a:t>:  This French Sauvignon Blanc has delightful ruby grapefruit and floral aromas. The palate is ripe with Fuji apple and melon flavors and finishes with lemon-lime and juicy guava fruit.</a:t>
            </a:r>
          </a:p>
        </p:txBody>
      </p:sp>
      <p:sp>
        <p:nvSpPr>
          <p:cNvPr id="3" name="Rectangle 2">
            <a:extLst>
              <a:ext uri="{FF2B5EF4-FFF2-40B4-BE49-F238E27FC236}">
                <a16:creationId xmlns:a16="http://schemas.microsoft.com/office/drawing/2014/main" xmlns="" id="{1565C7AA-2938-9DA6-2989-B66191B7B3A4}"/>
              </a:ext>
            </a:extLst>
          </p:cNvPr>
          <p:cNvSpPr/>
          <p:nvPr/>
        </p:nvSpPr>
        <p:spPr>
          <a:xfrm>
            <a:off x="10533889" y="5373406"/>
            <a:ext cx="1036848" cy="11844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6">
            <a:extLst>
              <a:ext uri="{FF2B5EF4-FFF2-40B4-BE49-F238E27FC236}">
                <a16:creationId xmlns:a16="http://schemas.microsoft.com/office/drawing/2014/main" xmlns="" id="{52C908D3-B317-BC30-B69C-AC1151197395}"/>
              </a:ext>
            </a:extLst>
          </p:cNvPr>
          <p:cNvSpPr txBox="1">
            <a:spLocks noChangeArrowheads="1"/>
          </p:cNvSpPr>
          <p:nvPr/>
        </p:nvSpPr>
        <p:spPr bwMode="auto">
          <a:xfrm>
            <a:off x="307994" y="1060123"/>
            <a:ext cx="4901489" cy="5179766"/>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3"/>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Sauvignon Blanc Made w/ Organic Grapes (187ml)</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5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a:t>
            </a:r>
          </a:p>
          <a:p>
            <a:pPr lvl="1"/>
            <a:endParaRPr lang="en-US" sz="13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endParaRPr lang="en-US" sz="1400">
              <a:latin typeface="Nunito Sans SemiBold" pitchFamily="2" charset="77"/>
              <a:cs typeface="Calibri" panose="020F0502020204030204" pitchFamily="34" charset="0"/>
            </a:endParaRPr>
          </a:p>
          <a:p>
            <a:pPr marL="800060" lvl="1" indent="-342882">
              <a:buFont typeface="Arial" panose="020B0604020202020204" pitchFamily="34" charset="0"/>
              <a:buChar char="•"/>
            </a:pPr>
            <a:r>
              <a:rPr lang="en-US" sz="1400">
                <a:latin typeface="Nunito Sans" pitchFamily="2" charset="77"/>
                <a:cs typeface="Calibri" panose="020F0502020204030204" pitchFamily="34" charset="0"/>
              </a:rPr>
              <a:t>NEW Item</a:t>
            </a:r>
          </a:p>
        </p:txBody>
      </p:sp>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cs typeface="Calibri"/>
              </a:rPr>
              <a:t>WANDER + IVY SAUVIGNON BLANC</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xmlns="" id="{7BC6DFC2-A0FE-1A4C-A577-C05625C423C3}"/>
              </a:ext>
            </a:extLst>
          </p:cNvPr>
          <p:cNvSpPr/>
          <p:nvPr/>
        </p:nvSpPr>
        <p:spPr>
          <a:xfrm>
            <a:off x="11052315" y="5514553"/>
            <a:ext cx="655983" cy="2368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xmlns="" id="{7E9C4933-ADA7-7DB8-F02F-A55B27BC0CC2}"/>
              </a:ext>
            </a:extLst>
          </p:cNvPr>
          <p:cNvSpPr>
            <a:spLocks noGrp="1"/>
          </p:cNvSpPr>
          <p:nvPr>
            <p:ph type="sldNum" sz="quarter" idx="12"/>
          </p:nvPr>
        </p:nvSpPr>
        <p:spPr/>
        <p:txBody>
          <a:bodyPr/>
          <a:lstStyle/>
          <a:p>
            <a:fld id="{FA754730-305C-A841-BA96-636C66D6B6C3}" type="slidenum">
              <a:rPr lang="en-US" smtClean="0"/>
              <a:t>6</a:t>
            </a:fld>
            <a:endParaRPr lang="en-US"/>
          </a:p>
        </p:txBody>
      </p:sp>
      <p:pic>
        <p:nvPicPr>
          <p:cNvPr id="9" name="Picture 8">
            <a:extLst>
              <a:ext uri="{FF2B5EF4-FFF2-40B4-BE49-F238E27FC236}">
                <a16:creationId xmlns:a16="http://schemas.microsoft.com/office/drawing/2014/main" xmlns="" id="{17A76232-7F15-4392-564C-A0E587AC2075}"/>
              </a:ext>
            </a:extLst>
          </p:cNvPr>
          <p:cNvPicPr>
            <a:picLocks noChangeAspect="1"/>
          </p:cNvPicPr>
          <p:nvPr/>
        </p:nvPicPr>
        <p:blipFill>
          <a:blip r:embed="rId4"/>
          <a:srcRect l="16448" r="16448"/>
          <a:stretch/>
        </p:blipFill>
        <p:spPr>
          <a:xfrm>
            <a:off x="5123276" y="381000"/>
            <a:ext cx="3283104" cy="6858000"/>
          </a:xfrm>
          <a:prstGeom prst="rect">
            <a:avLst/>
          </a:prstGeom>
        </p:spPr>
      </p:pic>
      <p:pic>
        <p:nvPicPr>
          <p:cNvPr id="18" name="Picture 17" descr="Shape&#10;&#10;Description automatically generated with low confidence">
            <a:extLst>
              <a:ext uri="{FF2B5EF4-FFF2-40B4-BE49-F238E27FC236}">
                <a16:creationId xmlns:a16="http://schemas.microsoft.com/office/drawing/2014/main" xmlns="" id="{C523CEC2-FD7E-B220-31A3-8AD5B6934DB8}"/>
              </a:ext>
            </a:extLst>
          </p:cNvPr>
          <p:cNvPicPr>
            <a:picLocks noChangeAspect="1"/>
          </p:cNvPicPr>
          <p:nvPr/>
        </p:nvPicPr>
        <p:blipFill>
          <a:blip r:embed="rId5"/>
          <a:stretch>
            <a:fillRect/>
          </a:stretch>
        </p:blipFill>
        <p:spPr>
          <a:xfrm>
            <a:off x="10515549" y="5198959"/>
            <a:ext cx="1445488" cy="1445488"/>
          </a:xfrm>
          <a:prstGeom prst="rect">
            <a:avLst/>
          </a:prstGeom>
        </p:spPr>
      </p:pic>
      <p:sp>
        <p:nvSpPr>
          <p:cNvPr id="13" name="Left Brace 12">
            <a:extLst>
              <a:ext uri="{FF2B5EF4-FFF2-40B4-BE49-F238E27FC236}">
                <a16:creationId xmlns:a16="http://schemas.microsoft.com/office/drawing/2014/main" xmlns="" id="{F8FC2A2B-0952-B3FC-EE2D-44B7F4061469}"/>
              </a:ext>
            </a:extLst>
          </p:cNvPr>
          <p:cNvSpPr/>
          <p:nvPr/>
        </p:nvSpPr>
        <p:spPr>
          <a:xfrm>
            <a:off x="7898174" y="2618469"/>
            <a:ext cx="222719" cy="165692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4" name="Oval 3">
            <a:extLst>
              <a:ext uri="{FF2B5EF4-FFF2-40B4-BE49-F238E27FC236}">
                <a16:creationId xmlns:a16="http://schemas.microsoft.com/office/drawing/2014/main" xmlns="" id="{285CA9E2-9B65-D57C-AB4C-73C5139D5AA6}"/>
              </a:ext>
            </a:extLst>
          </p:cNvPr>
          <p:cNvSpPr/>
          <p:nvPr/>
        </p:nvSpPr>
        <p:spPr>
          <a:xfrm>
            <a:off x="7898174" y="1429297"/>
            <a:ext cx="1615458" cy="850868"/>
          </a:xfrm>
          <a:prstGeom prst="ellipse">
            <a:avLst/>
          </a:prstGeom>
          <a:solidFill>
            <a:srgbClr val="F3EFEA"/>
          </a:solidFill>
          <a:ln>
            <a:solidFill>
              <a:srgbClr val="F3EFE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a:solidFill>
                  <a:schemeClr val="tx1"/>
                </a:solidFill>
                <a:latin typeface="Trade Gothic LT Std Extended" panose="020B0606020502020204" pitchFamily="34" charset="77"/>
              </a:rPr>
              <a:t>RETURNING MAY 2025</a:t>
            </a:r>
          </a:p>
        </p:txBody>
      </p:sp>
    </p:spTree>
    <p:extLst>
      <p:ext uri="{BB962C8B-B14F-4D97-AF65-F5344CB8AC3E}">
        <p14:creationId xmlns:p14="http://schemas.microsoft.com/office/powerpoint/2010/main" val="2332523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6">
            <a:extLst>
              <a:ext uri="{FF2B5EF4-FFF2-40B4-BE49-F238E27FC236}">
                <a16:creationId xmlns:a16="http://schemas.microsoft.com/office/drawing/2014/main" xmlns="" id="{3CD81DBA-E826-1B6A-88BF-7477F87DA3F1}"/>
              </a:ext>
            </a:extLst>
          </p:cNvPr>
          <p:cNvSpPr txBox="1">
            <a:spLocks noChangeArrowheads="1"/>
          </p:cNvSpPr>
          <p:nvPr/>
        </p:nvSpPr>
        <p:spPr bwMode="auto">
          <a:xfrm>
            <a:off x="246822" y="1055999"/>
            <a:ext cx="4901489" cy="5179766"/>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  </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3"/>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Chardonnay Made w/ Organic Grapes (187ml)</a:t>
            </a: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4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a:t>
            </a:r>
          </a:p>
          <a:p>
            <a:pPr lvl="1"/>
            <a:endParaRPr lang="en-US" sz="14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endParaRPr lang="en-US" sz="1400">
              <a:latin typeface="Nunito Sans SemiBold" pitchFamily="2" charset="77"/>
              <a:cs typeface="Calibri" panose="020F0502020204030204" pitchFamily="34" charset="0"/>
            </a:endParaRPr>
          </a:p>
          <a:p>
            <a:pPr lvl="1"/>
            <a:r>
              <a:rPr lang="en-US" sz="1400" b="1">
                <a:latin typeface="Nunito Sans SemiBold" pitchFamily="2" charset="77"/>
                <a:cs typeface="Calibri" panose="020F0502020204030204" pitchFamily="34" charset="0"/>
              </a:rPr>
              <a:t>⭐️ 92 points</a:t>
            </a:r>
            <a:r>
              <a:rPr lang="en-US" sz="1400">
                <a:latin typeface="Nunito Sans SemiBold" pitchFamily="2" charset="77"/>
                <a:cs typeface="Calibri" panose="020F0502020204030204" pitchFamily="34" charset="0"/>
              </a:rPr>
              <a:t> </a:t>
            </a:r>
            <a:r>
              <a:rPr lang="en-US" sz="1400">
                <a:latin typeface="Nunito Sans Light" pitchFamily="2" charset="77"/>
                <a:cs typeface="Calibri" panose="020F0502020204030204" pitchFamily="34" charset="0"/>
              </a:rPr>
              <a:t>– The Tasting Panel, Meridith May </a:t>
            </a:r>
          </a:p>
          <a:p>
            <a:pPr lvl="1"/>
            <a:r>
              <a:rPr lang="en-US" sz="1400">
                <a:latin typeface="Nunito Sans Light" pitchFamily="2" charset="77"/>
                <a:cs typeface="Calibri"/>
              </a:rPr>
              <a:t> </a:t>
            </a:r>
          </a:p>
        </p:txBody>
      </p:sp>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Trade Gothic LT Std Extended" panose="020B0606020502020204" pitchFamily="34" charset="77"/>
              </a:rPr>
              <a:t>    </a:t>
            </a:r>
            <a:r>
              <a:rPr lang="en-US" sz="3000" b="1">
                <a:solidFill>
                  <a:schemeClr val="tx1"/>
                </a:solidFill>
                <a:latin typeface="Trade Gothic LT Std Extended" panose="020B0606020502020204" pitchFamily="34" charset="77"/>
                <a:cs typeface="Calibri"/>
              </a:rPr>
              <a:t>WANDER + IVY CHARDONNAY</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12" name="Rectangle 11">
            <a:extLst>
              <a:ext uri="{FF2B5EF4-FFF2-40B4-BE49-F238E27FC236}">
                <a16:creationId xmlns:a16="http://schemas.microsoft.com/office/drawing/2014/main" xmlns="" id="{6335D5DA-3357-214F-BDEF-20717770B57F}"/>
              </a:ext>
            </a:extLst>
          </p:cNvPr>
          <p:cNvSpPr/>
          <p:nvPr/>
        </p:nvSpPr>
        <p:spPr>
          <a:xfrm>
            <a:off x="8192716" y="2482587"/>
            <a:ext cx="3840149" cy="169277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100% Chardonnay</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California</a:t>
            </a:r>
          </a:p>
          <a:p>
            <a:pPr lvl="0">
              <a:defRPr/>
            </a:pPr>
            <a:endParaRPr lang="en-US" sz="1300" i="1">
              <a:latin typeface="Nunito Sans Light" pitchFamily="2" charset="77"/>
            </a:endParaRPr>
          </a:p>
          <a:p>
            <a:r>
              <a:rPr lang="en-US" sz="1300" b="1" i="1">
                <a:latin typeface="Nunito Sans SemiBold" pitchFamily="2" charset="77"/>
              </a:rPr>
              <a:t>Tasting</a:t>
            </a:r>
            <a:r>
              <a:rPr lang="en-US" sz="1300" i="1">
                <a:latin typeface="Nunito Sans Light" pitchFamily="2" charset="77"/>
              </a:rPr>
              <a:t> </a:t>
            </a:r>
            <a:r>
              <a:rPr lang="en-US" sz="1300" b="1" i="1">
                <a:latin typeface="Nunito Sans SemiBold" pitchFamily="2" charset="77"/>
              </a:rPr>
              <a:t>Notes</a:t>
            </a:r>
            <a:r>
              <a:rPr lang="en-US" sz="1300" i="1">
                <a:latin typeface="Nunito Sans Light" pitchFamily="2" charset="77"/>
              </a:rPr>
              <a:t>: This bright Chardonnay unleashes aromas of pear and apricot with hints of nuts and vanilla. The palate is rich, slightly buttery and has the perfect amount of toast. </a:t>
            </a:r>
            <a:endParaRPr lang="en-US" sz="1300" i="1">
              <a:solidFill>
                <a:srgbClr val="000000"/>
              </a:solidFill>
              <a:latin typeface="Nunito Sans Light" pitchFamily="2" charset="77"/>
            </a:endParaRPr>
          </a:p>
        </p:txBody>
      </p:sp>
      <p:sp>
        <p:nvSpPr>
          <p:cNvPr id="6" name="Rectangle 5">
            <a:extLst>
              <a:ext uri="{FF2B5EF4-FFF2-40B4-BE49-F238E27FC236}">
                <a16:creationId xmlns:a16="http://schemas.microsoft.com/office/drawing/2014/main" xmlns="" id="{E8E63D23-BC5D-3A4B-AF2E-B46A2D288C09}"/>
              </a:ext>
            </a:extLst>
          </p:cNvPr>
          <p:cNvSpPr/>
          <p:nvPr/>
        </p:nvSpPr>
        <p:spPr>
          <a:xfrm>
            <a:off x="10555205" y="5536800"/>
            <a:ext cx="1070743" cy="177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hape&#10;&#10;Description automatically generated">
            <a:extLst>
              <a:ext uri="{FF2B5EF4-FFF2-40B4-BE49-F238E27FC236}">
                <a16:creationId xmlns:a16="http://schemas.microsoft.com/office/drawing/2014/main" xmlns="" id="{E68CB596-D861-904F-AFA8-2D89839F073D}"/>
              </a:ext>
            </a:extLst>
          </p:cNvPr>
          <p:cNvPicPr>
            <a:picLocks noChangeAspect="1"/>
          </p:cNvPicPr>
          <p:nvPr/>
        </p:nvPicPr>
        <p:blipFill>
          <a:blip r:embed="rId4"/>
          <a:stretch>
            <a:fillRect/>
          </a:stretch>
        </p:blipFill>
        <p:spPr>
          <a:xfrm>
            <a:off x="10374687" y="5305506"/>
            <a:ext cx="1424835" cy="1222983"/>
          </a:xfrm>
          <a:prstGeom prst="rect">
            <a:avLst/>
          </a:prstGeom>
        </p:spPr>
      </p:pic>
      <p:sp>
        <p:nvSpPr>
          <p:cNvPr id="4" name="Slide Number Placeholder 3">
            <a:extLst>
              <a:ext uri="{FF2B5EF4-FFF2-40B4-BE49-F238E27FC236}">
                <a16:creationId xmlns:a16="http://schemas.microsoft.com/office/drawing/2014/main" xmlns="" id="{7920CF8F-AF9D-EE51-6901-47C90C472FB7}"/>
              </a:ext>
            </a:extLst>
          </p:cNvPr>
          <p:cNvSpPr>
            <a:spLocks noGrp="1"/>
          </p:cNvSpPr>
          <p:nvPr>
            <p:ph type="sldNum" sz="quarter" idx="12"/>
          </p:nvPr>
        </p:nvSpPr>
        <p:spPr/>
        <p:txBody>
          <a:bodyPr/>
          <a:lstStyle/>
          <a:p>
            <a:fld id="{FA754730-305C-A841-BA96-636C66D6B6C3}" type="slidenum">
              <a:rPr lang="en-US" smtClean="0"/>
              <a:t>7</a:t>
            </a:fld>
            <a:endParaRPr lang="en-US"/>
          </a:p>
        </p:txBody>
      </p:sp>
      <p:pic>
        <p:nvPicPr>
          <p:cNvPr id="10" name="Picture 9">
            <a:extLst>
              <a:ext uri="{FF2B5EF4-FFF2-40B4-BE49-F238E27FC236}">
                <a16:creationId xmlns:a16="http://schemas.microsoft.com/office/drawing/2014/main" xmlns="" id="{C752E1C3-B9F0-8C2B-AFD8-D802ABAEF6FF}"/>
              </a:ext>
            </a:extLst>
          </p:cNvPr>
          <p:cNvPicPr>
            <a:picLocks noChangeAspect="1"/>
          </p:cNvPicPr>
          <p:nvPr/>
        </p:nvPicPr>
        <p:blipFill>
          <a:blip r:embed="rId5"/>
          <a:srcRect l="25382" r="25382"/>
          <a:stretch/>
        </p:blipFill>
        <p:spPr>
          <a:xfrm>
            <a:off x="5064937" y="381000"/>
            <a:ext cx="3455404" cy="7017963"/>
          </a:xfrm>
          <a:prstGeom prst="rect">
            <a:avLst/>
          </a:prstGeom>
        </p:spPr>
      </p:pic>
      <p:sp>
        <p:nvSpPr>
          <p:cNvPr id="3" name="Left Brace 2">
            <a:extLst>
              <a:ext uri="{FF2B5EF4-FFF2-40B4-BE49-F238E27FC236}">
                <a16:creationId xmlns:a16="http://schemas.microsoft.com/office/drawing/2014/main" xmlns="" id="{4BEC0348-1049-A6EF-68CE-5E79C01E58AF}"/>
              </a:ext>
            </a:extLst>
          </p:cNvPr>
          <p:cNvSpPr/>
          <p:nvPr/>
        </p:nvSpPr>
        <p:spPr>
          <a:xfrm>
            <a:off x="7881156" y="2482589"/>
            <a:ext cx="219533" cy="1892827"/>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20172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0A0E9453-E385-E2F4-70CB-8BC3F658A4AF}"/>
              </a:ext>
            </a:extLst>
          </p:cNvPr>
          <p:cNvPicPr>
            <a:picLocks noChangeAspect="1"/>
          </p:cNvPicPr>
          <p:nvPr/>
        </p:nvPicPr>
        <p:blipFill>
          <a:blip r:embed="rId3"/>
          <a:srcRect l="14555" r="14555"/>
          <a:stretch/>
        </p:blipFill>
        <p:spPr>
          <a:xfrm>
            <a:off x="4869459" y="411843"/>
            <a:ext cx="3573084" cy="7065155"/>
          </a:xfrm>
          <a:prstGeom prst="rect">
            <a:avLst/>
          </a:prstGeom>
        </p:spPr>
      </p:pic>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cs typeface="Calibri"/>
              </a:rPr>
              <a:t>WANDER + IVY PINOT NOIR</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xmlns="" id="{8CA93719-CB51-2B48-9534-ED6301095E33}"/>
              </a:ext>
            </a:extLst>
          </p:cNvPr>
          <p:cNvSpPr/>
          <p:nvPr/>
        </p:nvSpPr>
        <p:spPr>
          <a:xfrm>
            <a:off x="8062128" y="2710757"/>
            <a:ext cx="3840149" cy="169277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100% Pinot Noir</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California</a:t>
            </a:r>
          </a:p>
          <a:p>
            <a:pPr lvl="0">
              <a:defRPr/>
            </a:pPr>
            <a:endParaRPr lang="en-US" sz="1300" i="1">
              <a:latin typeface="Nunito Sans Light" pitchFamily="2" charset="77"/>
            </a:endParaRPr>
          </a:p>
          <a:p>
            <a:r>
              <a:rPr lang="en-US" sz="1300" b="1" i="1">
                <a:latin typeface="Nunito Sans SemiBold" pitchFamily="2" charset="77"/>
              </a:rPr>
              <a:t>Tasting</a:t>
            </a:r>
            <a:r>
              <a:rPr lang="en-US" sz="1300" i="1">
                <a:latin typeface="Nunito Sans Light" pitchFamily="2" charset="77"/>
              </a:rPr>
              <a:t> </a:t>
            </a:r>
            <a:r>
              <a:rPr lang="en-US" sz="1300" b="1" i="1">
                <a:latin typeface="Nunito Sans SemiBold" pitchFamily="2" charset="77"/>
              </a:rPr>
              <a:t>Notes</a:t>
            </a:r>
            <a:r>
              <a:rPr lang="en-US" sz="1300" i="1">
                <a:latin typeface="Nunito Sans Light" pitchFamily="2" charset="77"/>
              </a:rPr>
              <a:t>: Made from organically grown grapes, this Pinot Noir has a dry palate with heavenly cherry flavors. The finish expresses light tannins with hints of oak and vanilla. </a:t>
            </a:r>
          </a:p>
        </p:txBody>
      </p:sp>
      <p:sp>
        <p:nvSpPr>
          <p:cNvPr id="16" name="Rectangle 15">
            <a:extLst>
              <a:ext uri="{FF2B5EF4-FFF2-40B4-BE49-F238E27FC236}">
                <a16:creationId xmlns:a16="http://schemas.microsoft.com/office/drawing/2014/main" xmlns="" id="{300ADBD8-68B1-ED43-B882-E59F8A50F9B3}"/>
              </a:ext>
            </a:extLst>
          </p:cNvPr>
          <p:cNvSpPr/>
          <p:nvPr/>
        </p:nvSpPr>
        <p:spPr>
          <a:xfrm>
            <a:off x="10499981" y="5345083"/>
            <a:ext cx="382385" cy="149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1D719D62-0631-B54F-AE14-FA3F1ADF89EA}"/>
              </a:ext>
            </a:extLst>
          </p:cNvPr>
          <p:cNvPicPr>
            <a:picLocks noChangeAspect="1"/>
          </p:cNvPicPr>
          <p:nvPr/>
        </p:nvPicPr>
        <p:blipFill>
          <a:blip r:embed="rId4"/>
          <a:srcRect/>
          <a:stretch/>
        </p:blipFill>
        <p:spPr>
          <a:xfrm flipH="1">
            <a:off x="10212214" y="5054805"/>
            <a:ext cx="1979791" cy="1484113"/>
          </a:xfrm>
          <a:prstGeom prst="rect">
            <a:avLst/>
          </a:prstGeom>
        </p:spPr>
      </p:pic>
      <p:sp>
        <p:nvSpPr>
          <p:cNvPr id="8" name="TextBox 6">
            <a:extLst>
              <a:ext uri="{FF2B5EF4-FFF2-40B4-BE49-F238E27FC236}">
                <a16:creationId xmlns:a16="http://schemas.microsoft.com/office/drawing/2014/main" xmlns="" id="{91497690-F5C7-F5D0-FF0D-639A1A5F2EA8}"/>
              </a:ext>
            </a:extLst>
          </p:cNvPr>
          <p:cNvSpPr txBox="1">
            <a:spLocks noChangeArrowheads="1"/>
          </p:cNvSpPr>
          <p:nvPr/>
        </p:nvSpPr>
        <p:spPr bwMode="auto">
          <a:xfrm>
            <a:off x="191390" y="1048669"/>
            <a:ext cx="4901489" cy="4748879"/>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  </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5"/>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Pinot Noir Made w/ Organic Grapes (187ml)</a:t>
            </a: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4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a:t>
            </a:r>
          </a:p>
          <a:p>
            <a:pPr lvl="1"/>
            <a:endParaRPr lang="en-US" sz="14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p>
        </p:txBody>
      </p:sp>
      <p:sp>
        <p:nvSpPr>
          <p:cNvPr id="9" name="Slide Number Placeholder 8">
            <a:extLst>
              <a:ext uri="{FF2B5EF4-FFF2-40B4-BE49-F238E27FC236}">
                <a16:creationId xmlns:a16="http://schemas.microsoft.com/office/drawing/2014/main" xmlns="" id="{D3481FD4-CFF5-D435-5CEF-266ED93E9FD9}"/>
              </a:ext>
            </a:extLst>
          </p:cNvPr>
          <p:cNvSpPr>
            <a:spLocks noGrp="1"/>
          </p:cNvSpPr>
          <p:nvPr>
            <p:ph type="sldNum" sz="quarter" idx="12"/>
          </p:nvPr>
        </p:nvSpPr>
        <p:spPr/>
        <p:txBody>
          <a:bodyPr/>
          <a:lstStyle/>
          <a:p>
            <a:fld id="{FA754730-305C-A841-BA96-636C66D6B6C3}" type="slidenum">
              <a:rPr lang="en-US" smtClean="0"/>
              <a:t>8</a:t>
            </a:fld>
            <a:endParaRPr lang="en-US"/>
          </a:p>
        </p:txBody>
      </p:sp>
      <p:sp>
        <p:nvSpPr>
          <p:cNvPr id="3" name="Left Brace 2">
            <a:extLst>
              <a:ext uri="{FF2B5EF4-FFF2-40B4-BE49-F238E27FC236}">
                <a16:creationId xmlns:a16="http://schemas.microsoft.com/office/drawing/2014/main" xmlns="" id="{8F9BABC1-A26A-A12A-8547-9D4BBD18256A}"/>
              </a:ext>
            </a:extLst>
          </p:cNvPr>
          <p:cNvSpPr/>
          <p:nvPr/>
        </p:nvSpPr>
        <p:spPr>
          <a:xfrm>
            <a:off x="7854294" y="2705897"/>
            <a:ext cx="222719" cy="165692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216579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cs typeface="Calibri"/>
              </a:rPr>
              <a:t>WANDER + IVY CABERNET SAUVIGNON</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12" name="Rectangle 11">
            <a:extLst>
              <a:ext uri="{FF2B5EF4-FFF2-40B4-BE49-F238E27FC236}">
                <a16:creationId xmlns:a16="http://schemas.microsoft.com/office/drawing/2014/main" xmlns="" id="{6335D5DA-3357-214F-BDEF-20717770B57F}"/>
              </a:ext>
            </a:extLst>
          </p:cNvPr>
          <p:cNvSpPr/>
          <p:nvPr/>
        </p:nvSpPr>
        <p:spPr>
          <a:xfrm>
            <a:off x="8160467" y="2488323"/>
            <a:ext cx="3840149" cy="209288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98% Cabernet Sauvignon, 2% other</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California</a:t>
            </a:r>
          </a:p>
          <a:p>
            <a:pPr lvl="0">
              <a:defRPr/>
            </a:pPr>
            <a:endParaRPr lang="en-US" sz="1300" b="1" i="1">
              <a:latin typeface="Nunito Sans SemiBold" pitchFamily="2" charset="77"/>
            </a:endParaRPr>
          </a:p>
          <a:p>
            <a:r>
              <a:rPr lang="en-US" sz="1300" b="1" i="1">
                <a:latin typeface="Nunito Sans SemiBold" pitchFamily="2" charset="77"/>
              </a:rPr>
              <a:t>Tasting Notes</a:t>
            </a:r>
            <a:r>
              <a:rPr lang="en-US" sz="1300" i="1">
                <a:latin typeface="Nunito Sans Light" pitchFamily="2" charset="77"/>
              </a:rPr>
              <a:t>: This California Cabernet shows beautiful aromas of ripe boysenberry, cassis and a touch of mocha and coffee. On the palate, this wine is supple with soft tannins and a velvety texture, and it is replete with black cherry and a hint of vanilla.</a:t>
            </a:r>
          </a:p>
        </p:txBody>
      </p:sp>
      <p:sp>
        <p:nvSpPr>
          <p:cNvPr id="8" name="Rectangle 7">
            <a:extLst>
              <a:ext uri="{FF2B5EF4-FFF2-40B4-BE49-F238E27FC236}">
                <a16:creationId xmlns:a16="http://schemas.microsoft.com/office/drawing/2014/main" xmlns="" id="{5F6DA271-1E9D-0B4F-917F-BB4E5A2D8688}"/>
              </a:ext>
            </a:extLst>
          </p:cNvPr>
          <p:cNvSpPr/>
          <p:nvPr/>
        </p:nvSpPr>
        <p:spPr>
          <a:xfrm>
            <a:off x="11139058" y="5548700"/>
            <a:ext cx="265495" cy="1496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xmlns="" id="{15C6A44D-0D5B-8875-6E85-202A53CBB0C8}"/>
              </a:ext>
            </a:extLst>
          </p:cNvPr>
          <p:cNvSpPr/>
          <p:nvPr/>
        </p:nvSpPr>
        <p:spPr>
          <a:xfrm>
            <a:off x="10059904" y="5734054"/>
            <a:ext cx="1262523" cy="164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xmlns="" id="{62647315-EA80-DB48-A43A-7DDDABBEBD60}"/>
              </a:ext>
            </a:extLst>
          </p:cNvPr>
          <p:cNvPicPr>
            <a:picLocks noChangeAspect="1"/>
          </p:cNvPicPr>
          <p:nvPr/>
        </p:nvPicPr>
        <p:blipFill>
          <a:blip r:embed="rId3"/>
          <a:stretch>
            <a:fillRect/>
          </a:stretch>
        </p:blipFill>
        <p:spPr>
          <a:xfrm flipH="1">
            <a:off x="9826776" y="5458524"/>
            <a:ext cx="1737387" cy="1158259"/>
          </a:xfrm>
          <a:prstGeom prst="rect">
            <a:avLst/>
          </a:prstGeom>
        </p:spPr>
      </p:pic>
      <p:sp>
        <p:nvSpPr>
          <p:cNvPr id="9" name="TextBox 6">
            <a:extLst>
              <a:ext uri="{FF2B5EF4-FFF2-40B4-BE49-F238E27FC236}">
                <a16:creationId xmlns:a16="http://schemas.microsoft.com/office/drawing/2014/main" xmlns="" id="{9BF8ECC9-8E65-4E8B-DF7D-AA3B9CDC6ECD}"/>
              </a:ext>
            </a:extLst>
          </p:cNvPr>
          <p:cNvSpPr txBox="1">
            <a:spLocks noChangeArrowheads="1"/>
          </p:cNvSpPr>
          <p:nvPr/>
        </p:nvSpPr>
        <p:spPr bwMode="auto">
          <a:xfrm>
            <a:off x="191390" y="1052601"/>
            <a:ext cx="4901489" cy="4964323"/>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  </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4"/>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Cabernet Sauvignon Made w/ Organic Grapes (187ml)</a:t>
            </a: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br>
              <a:rPr lang="en-US" sz="1400">
                <a:latin typeface="Nunito Sans Light" pitchFamily="2" charset="77"/>
                <a:cs typeface="Calibri" panose="020F0502020204030204" pitchFamily="34" charset="0"/>
              </a:rPr>
            </a:b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4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a:t>
            </a:r>
          </a:p>
          <a:p>
            <a:pPr lvl="1"/>
            <a:endParaRPr lang="en-US" sz="14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endParaRPr lang="en-US" sz="1400">
              <a:latin typeface="Nunito Sans SemiBold" pitchFamily="2" charset="77"/>
              <a:cs typeface="Calibri" panose="020F0502020204030204" pitchFamily="34" charset="0"/>
            </a:endParaRPr>
          </a:p>
          <a:p>
            <a:pPr lvl="1"/>
            <a:r>
              <a:rPr lang="en-US" sz="1400" b="1">
                <a:latin typeface="Nunito Sans SemiBold" pitchFamily="2" charset="77"/>
                <a:cs typeface="Calibri" panose="020F0502020204030204" pitchFamily="34" charset="0"/>
              </a:rPr>
              <a:t>⭐️ 93 points</a:t>
            </a:r>
            <a:r>
              <a:rPr lang="en-US" sz="1400">
                <a:latin typeface="Nunito Sans SemiBold" pitchFamily="2" charset="77"/>
                <a:cs typeface="Calibri" panose="020F0502020204030204" pitchFamily="34" charset="0"/>
              </a:rPr>
              <a:t> </a:t>
            </a:r>
            <a:r>
              <a:rPr lang="en-US" sz="1400">
                <a:latin typeface="Nunito Sans Light" pitchFamily="2" charset="77"/>
                <a:cs typeface="Calibri" panose="020F0502020204030204" pitchFamily="34" charset="0"/>
              </a:rPr>
              <a:t>– The Tasting Panel, Meridith May </a:t>
            </a:r>
          </a:p>
        </p:txBody>
      </p:sp>
      <p:sp>
        <p:nvSpPr>
          <p:cNvPr id="10" name="Slide Number Placeholder 9">
            <a:extLst>
              <a:ext uri="{FF2B5EF4-FFF2-40B4-BE49-F238E27FC236}">
                <a16:creationId xmlns:a16="http://schemas.microsoft.com/office/drawing/2014/main" xmlns="" id="{3FB4A685-5911-6B01-8256-8EFE5194E208}"/>
              </a:ext>
            </a:extLst>
          </p:cNvPr>
          <p:cNvSpPr>
            <a:spLocks noGrp="1"/>
          </p:cNvSpPr>
          <p:nvPr>
            <p:ph type="sldNum" sz="quarter" idx="12"/>
          </p:nvPr>
        </p:nvSpPr>
        <p:spPr/>
        <p:txBody>
          <a:bodyPr/>
          <a:lstStyle/>
          <a:p>
            <a:fld id="{FA754730-305C-A841-BA96-636C66D6B6C3}" type="slidenum">
              <a:rPr lang="en-US" smtClean="0"/>
              <a:t>9</a:t>
            </a:fld>
            <a:endParaRPr lang="en-US"/>
          </a:p>
        </p:txBody>
      </p:sp>
      <p:sp>
        <p:nvSpPr>
          <p:cNvPr id="4" name="Left Brace 3">
            <a:extLst>
              <a:ext uri="{FF2B5EF4-FFF2-40B4-BE49-F238E27FC236}">
                <a16:creationId xmlns:a16="http://schemas.microsoft.com/office/drawing/2014/main" xmlns="" id="{9E887C9E-44D1-818F-C25F-1ACFFC8334F5}"/>
              </a:ext>
            </a:extLst>
          </p:cNvPr>
          <p:cNvSpPr/>
          <p:nvPr/>
        </p:nvSpPr>
        <p:spPr>
          <a:xfrm>
            <a:off x="7898174" y="2488325"/>
            <a:ext cx="262293" cy="2022969"/>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pic>
        <p:nvPicPr>
          <p:cNvPr id="13" name="Picture 12" descr="A bottle of wine with a graphic design on it&#10;&#10;Description automatically generated">
            <a:extLst>
              <a:ext uri="{FF2B5EF4-FFF2-40B4-BE49-F238E27FC236}">
                <a16:creationId xmlns:a16="http://schemas.microsoft.com/office/drawing/2014/main" xmlns="" id="{C38DABEF-01A7-4331-6599-7E2EA1A0BF12}"/>
              </a:ext>
            </a:extLst>
          </p:cNvPr>
          <p:cNvPicPr>
            <a:picLocks noChangeAspect="1"/>
          </p:cNvPicPr>
          <p:nvPr/>
        </p:nvPicPr>
        <p:blipFill>
          <a:blip r:embed="rId5"/>
          <a:stretch>
            <a:fillRect/>
          </a:stretch>
        </p:blipFill>
        <p:spPr>
          <a:xfrm>
            <a:off x="5884222" y="982350"/>
            <a:ext cx="1668157" cy="5652006"/>
          </a:xfrm>
          <a:prstGeom prst="rect">
            <a:avLst/>
          </a:prstGeom>
        </p:spPr>
      </p:pic>
    </p:spTree>
    <p:extLst>
      <p:ext uri="{BB962C8B-B14F-4D97-AF65-F5344CB8AC3E}">
        <p14:creationId xmlns:p14="http://schemas.microsoft.com/office/powerpoint/2010/main" val="2016068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0A0E9453-E385-E2F4-70CB-8BC3F658A4AF}"/>
              </a:ext>
            </a:extLst>
          </p:cNvPr>
          <p:cNvPicPr>
            <a:picLocks noChangeAspect="1"/>
          </p:cNvPicPr>
          <p:nvPr/>
        </p:nvPicPr>
        <p:blipFill>
          <a:blip r:embed="rId3"/>
          <a:srcRect l="14555" r="14555"/>
          <a:stretch/>
        </p:blipFill>
        <p:spPr>
          <a:xfrm>
            <a:off x="4843344" y="381000"/>
            <a:ext cx="3468319" cy="6857999"/>
          </a:xfrm>
          <a:prstGeom prst="rect">
            <a:avLst/>
          </a:prstGeom>
        </p:spPr>
      </p:pic>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cs typeface="Calibri"/>
              </a:rPr>
              <a:t>WANDER + IVY RED BLEND</a:t>
            </a: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xmlns="" id="{8CA93719-CB51-2B48-9534-ED6301095E33}"/>
              </a:ext>
            </a:extLst>
          </p:cNvPr>
          <p:cNvSpPr/>
          <p:nvPr/>
        </p:nvSpPr>
        <p:spPr>
          <a:xfrm>
            <a:off x="8062128" y="2710755"/>
            <a:ext cx="3840149" cy="1692771"/>
          </a:xfrm>
          <a:prstGeom prst="rect">
            <a:avLst/>
          </a:prstGeom>
          <a:ln>
            <a:noFill/>
          </a:ln>
        </p:spPr>
        <p:txBody>
          <a:bodyPr wrap="square">
            <a:spAutoFit/>
          </a:bodyPr>
          <a:lstStyle/>
          <a:p>
            <a:pPr lvl="0">
              <a:defRPr/>
            </a:pPr>
            <a:r>
              <a:rPr lang="en-US" sz="1300" b="1" i="1">
                <a:latin typeface="Nunito Sans SemiBold" pitchFamily="2" charset="77"/>
              </a:rPr>
              <a:t>Grapes</a:t>
            </a:r>
            <a:r>
              <a:rPr lang="en-US" sz="1300" i="1">
                <a:latin typeface="Nunito Sans Light" pitchFamily="2" charset="77"/>
              </a:rPr>
              <a:t>: 55% Bobal + 45% Merlot</a:t>
            </a:r>
          </a:p>
          <a:p>
            <a:pPr lvl="0">
              <a:defRPr/>
            </a:pPr>
            <a:endParaRPr lang="en-US" sz="1300" i="1">
              <a:latin typeface="Nunito Sans Light" pitchFamily="2" charset="77"/>
            </a:endParaRPr>
          </a:p>
          <a:p>
            <a:pPr lvl="0">
              <a:defRPr/>
            </a:pPr>
            <a:r>
              <a:rPr lang="en-US" sz="1300" b="1" i="1">
                <a:latin typeface="Nunito Sans SemiBold" pitchFamily="2" charset="77"/>
              </a:rPr>
              <a:t>Region</a:t>
            </a:r>
            <a:r>
              <a:rPr lang="en-US" sz="1300" i="1">
                <a:latin typeface="Nunito Sans Light" pitchFamily="2" charset="77"/>
              </a:rPr>
              <a:t>: Valencia, Spain</a:t>
            </a:r>
          </a:p>
          <a:p>
            <a:pPr lvl="0">
              <a:defRPr/>
            </a:pPr>
            <a:endParaRPr lang="en-US" sz="1300" i="1">
              <a:latin typeface="Nunito Sans Light" pitchFamily="2" charset="77"/>
            </a:endParaRPr>
          </a:p>
          <a:p>
            <a:r>
              <a:rPr lang="en-US" sz="1300" b="1" i="1">
                <a:latin typeface="Nunito Sans SemiBold" pitchFamily="2" charset="77"/>
              </a:rPr>
              <a:t>Tasting</a:t>
            </a:r>
            <a:r>
              <a:rPr lang="en-US" sz="1300" i="1">
                <a:latin typeface="Nunito Sans Light" pitchFamily="2" charset="77"/>
              </a:rPr>
              <a:t> </a:t>
            </a:r>
            <a:r>
              <a:rPr lang="en-US" sz="1300" b="1" i="1">
                <a:latin typeface="Nunito Sans SemiBold" pitchFamily="2" charset="77"/>
              </a:rPr>
              <a:t>Notes</a:t>
            </a:r>
            <a:r>
              <a:rPr lang="en-US" sz="1300" i="1">
                <a:latin typeface="Nunito Sans Light" pitchFamily="2" charset="77"/>
              </a:rPr>
              <a:t>: This Spanish blend has red fruit aromas with subtle toasted notes. It is medium-bodied, fresh and balanced on the palate with hints of chocolate and spice. </a:t>
            </a:r>
          </a:p>
        </p:txBody>
      </p:sp>
      <p:sp>
        <p:nvSpPr>
          <p:cNvPr id="16" name="Rectangle 15">
            <a:extLst>
              <a:ext uri="{FF2B5EF4-FFF2-40B4-BE49-F238E27FC236}">
                <a16:creationId xmlns:a16="http://schemas.microsoft.com/office/drawing/2014/main" xmlns="" id="{300ADBD8-68B1-ED43-B882-E59F8A50F9B3}"/>
              </a:ext>
            </a:extLst>
          </p:cNvPr>
          <p:cNvSpPr/>
          <p:nvPr/>
        </p:nvSpPr>
        <p:spPr>
          <a:xfrm>
            <a:off x="10499981" y="5345083"/>
            <a:ext cx="382385" cy="149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ape&#10;&#10;Description automatically generated with medium confidence">
            <a:extLst>
              <a:ext uri="{FF2B5EF4-FFF2-40B4-BE49-F238E27FC236}">
                <a16:creationId xmlns:a16="http://schemas.microsoft.com/office/drawing/2014/main" xmlns="" id="{1D719D62-0631-B54F-AE14-FA3F1ADF89EA}"/>
              </a:ext>
            </a:extLst>
          </p:cNvPr>
          <p:cNvPicPr>
            <a:picLocks noChangeAspect="1"/>
          </p:cNvPicPr>
          <p:nvPr/>
        </p:nvPicPr>
        <p:blipFill>
          <a:blip r:embed="rId4"/>
          <a:stretch>
            <a:fillRect/>
          </a:stretch>
        </p:blipFill>
        <p:spPr>
          <a:xfrm flipH="1">
            <a:off x="10289283" y="5345082"/>
            <a:ext cx="1814747" cy="1209831"/>
          </a:xfrm>
          <a:prstGeom prst="rect">
            <a:avLst/>
          </a:prstGeom>
        </p:spPr>
      </p:pic>
      <p:sp>
        <p:nvSpPr>
          <p:cNvPr id="8" name="TextBox 6">
            <a:extLst>
              <a:ext uri="{FF2B5EF4-FFF2-40B4-BE49-F238E27FC236}">
                <a16:creationId xmlns:a16="http://schemas.microsoft.com/office/drawing/2014/main" xmlns="" id="{91497690-F5C7-F5D0-FF0D-639A1A5F2EA8}"/>
              </a:ext>
            </a:extLst>
          </p:cNvPr>
          <p:cNvSpPr txBox="1">
            <a:spLocks noChangeArrowheads="1"/>
          </p:cNvSpPr>
          <p:nvPr/>
        </p:nvSpPr>
        <p:spPr bwMode="auto">
          <a:xfrm>
            <a:off x="191390" y="1048671"/>
            <a:ext cx="4901489" cy="4964323"/>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a:t>
            </a:r>
            <a:r>
              <a:rPr lang="en-US" sz="14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Supplier Contact</a:t>
            </a:r>
            <a:r>
              <a:rPr lang="en-US" sz="1400">
                <a:latin typeface="Nunito Sans Light" pitchFamily="2" charset="77"/>
                <a:cs typeface="Calibri" panose="020F0502020204030204" pitchFamily="34" charset="0"/>
              </a:rPr>
              <a:t>:  </a:t>
            </a:r>
          </a:p>
          <a:p>
            <a:pPr marL="742913" lvl="1" indent="-285737">
              <a:buFont typeface="Courier New" panose="02070309020205020404" pitchFamily="49" charset="0"/>
              <a:buChar char="o"/>
            </a:pPr>
            <a:r>
              <a:rPr lang="en-US" sz="1400">
                <a:latin typeface="Nunito Sans Light" pitchFamily="2" charset="77"/>
                <a:cs typeface="Calibri" panose="020F0502020204030204" pitchFamily="34" charset="0"/>
              </a:rPr>
              <a:t>Jeff </a:t>
            </a:r>
            <a:r>
              <a:rPr lang="en-US" sz="1400" err="1">
                <a:latin typeface="Nunito Sans Light" pitchFamily="2" charset="77"/>
                <a:cs typeface="Calibri" panose="020F0502020204030204" pitchFamily="34" charset="0"/>
              </a:rPr>
              <a:t>Cadden</a:t>
            </a:r>
            <a:r>
              <a:rPr lang="en-US" sz="1400">
                <a:latin typeface="Nunito Sans Light" pitchFamily="2" charset="77"/>
                <a:cs typeface="Calibri" panose="020F0502020204030204" pitchFamily="34" charset="0"/>
              </a:rPr>
              <a:t>, National Sales Director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hlinkClick r:id="rId5"/>
              </a:rPr>
              <a:t>jeff.cadden@wanderandivy.com</a:t>
            </a:r>
            <a:r>
              <a:rPr lang="en-US" sz="1400">
                <a:latin typeface="Nunito Sans Light" pitchFamily="2" charset="77"/>
                <a:cs typeface="Calibri" panose="020F0502020204030204" pitchFamily="34" charset="0"/>
              </a:rPr>
              <a:t> </a:t>
            </a:r>
            <a:br>
              <a:rPr lang="en-US" sz="1400">
                <a:latin typeface="Nunito Sans Light" pitchFamily="2" charset="77"/>
                <a:cs typeface="Calibri" panose="020F0502020204030204" pitchFamily="34" charset="0"/>
              </a:rPr>
            </a:br>
            <a:r>
              <a:rPr lang="en-US" sz="1400">
                <a:latin typeface="Nunito Sans Light" pitchFamily="2" charset="77"/>
                <a:cs typeface="Calibri" panose="020F0502020204030204" pitchFamily="34" charset="0"/>
              </a:rPr>
              <a:t>(845) 545-1938</a:t>
            </a:r>
          </a:p>
          <a:p>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Item Description</a:t>
            </a:r>
            <a:r>
              <a:rPr lang="en-US" sz="1400">
                <a:latin typeface="Nunito Sans Light" pitchFamily="2" charset="77"/>
                <a:cs typeface="Calibri"/>
              </a:rPr>
              <a:t>: Red Blend Made w/ Organic Grapes (187ml)</a:t>
            </a: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Case Pack Size (units)</a:t>
            </a:r>
            <a:r>
              <a:rPr lang="en-US" sz="14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4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Suggested Retail</a:t>
            </a:r>
            <a:r>
              <a:rPr lang="en-US" sz="1400">
                <a:latin typeface="Nunito Sans Light" pitchFamily="2" charset="77"/>
                <a:cs typeface="Calibri" panose="020F0502020204030204" pitchFamily="34" charset="0"/>
              </a:rPr>
              <a:t>:  </a:t>
            </a:r>
          </a:p>
          <a:p>
            <a:pPr marL="742913" lvl="1" indent="-285737">
              <a:buFont typeface="Arial" panose="020B0604020202020204" pitchFamily="34" charset="0"/>
              <a:buChar char="•"/>
            </a:pPr>
            <a:r>
              <a:rPr lang="en-US" sz="1400" b="1">
                <a:solidFill>
                  <a:srgbClr val="000000"/>
                </a:solidFill>
                <a:latin typeface="Nunito Sans Light" pitchFamily="2" charset="77"/>
              </a:rPr>
              <a:t>Off Premise</a:t>
            </a:r>
            <a:r>
              <a:rPr lang="en-US" sz="1400">
                <a:solidFill>
                  <a:srgbClr val="000000"/>
                </a:solidFill>
                <a:latin typeface="Nunito Sans Light" pitchFamily="2" charset="77"/>
              </a:rPr>
              <a:t>: $6.99 - $7.99</a:t>
            </a:r>
          </a:p>
          <a:p>
            <a:pPr marL="742913" lvl="1" indent="-285737">
              <a:buFont typeface="Arial" panose="020B0604020202020204" pitchFamily="34" charset="0"/>
              <a:buChar char="•"/>
            </a:pPr>
            <a:r>
              <a:rPr lang="en-US" sz="1400" b="1">
                <a:solidFill>
                  <a:srgbClr val="000000"/>
                </a:solidFill>
                <a:latin typeface="Nunito Sans Light" pitchFamily="2" charset="77"/>
              </a:rPr>
              <a:t>On Premise</a:t>
            </a:r>
            <a:r>
              <a:rPr lang="en-US" sz="1400">
                <a:solidFill>
                  <a:srgbClr val="000000"/>
                </a:solidFill>
                <a:latin typeface="Nunito Sans Light" pitchFamily="2" charset="77"/>
              </a:rPr>
              <a:t>: </a:t>
            </a:r>
            <a:r>
              <a:rPr lang="en-US" sz="1400">
                <a:solidFill>
                  <a:srgbClr val="000000"/>
                </a:solidFill>
                <a:effectLst/>
                <a:latin typeface="Nunito Sans Light" pitchFamily="2" charset="77"/>
              </a:rPr>
              <a:t>$12.99 - $14.99</a:t>
            </a:r>
            <a:endParaRPr lang="en-US" sz="1400">
              <a:latin typeface="Nunito Sans Light" pitchFamily="2" charset="77"/>
              <a:cs typeface="Calibri" panose="020F0502020204030204" pitchFamily="34" charset="0"/>
            </a:endParaRPr>
          </a:p>
          <a:p>
            <a:endParaRPr lang="en-US" sz="1400">
              <a:latin typeface="Nunito Sans Light" pitchFamily="2" charset="77"/>
              <a:cs typeface="Calibri"/>
            </a:endParaRPr>
          </a:p>
          <a:p>
            <a:pPr marL="285737" indent="-285737">
              <a:buFont typeface="Arial" panose="020B0604020202020204" pitchFamily="34" charset="0"/>
              <a:buChar char="•"/>
            </a:pPr>
            <a:r>
              <a:rPr lang="en-US" sz="1400" b="1">
                <a:latin typeface="Nunito Sans SemiBold" pitchFamily="2" charset="77"/>
                <a:cs typeface="Calibri" panose="020F0502020204030204" pitchFamily="34" charset="0"/>
              </a:rPr>
              <a:t>Recommended Placements</a:t>
            </a:r>
            <a:r>
              <a:rPr lang="en-US" sz="1400">
                <a:latin typeface="Nunito Sans Light" pitchFamily="2" charset="77"/>
                <a:cs typeface="Calibri"/>
              </a:rPr>
              <a:t>: </a:t>
            </a:r>
          </a:p>
          <a:p>
            <a:pPr marL="800060" lvl="1" indent="-342882">
              <a:buFont typeface="+mj-lt"/>
              <a:buAutoNum type="arabicPeriod"/>
            </a:pPr>
            <a:r>
              <a:rPr lang="en-US" sz="1300">
                <a:latin typeface="Nunito Sans Light" pitchFamily="2" charset="77"/>
                <a:cs typeface="Calibri"/>
              </a:rPr>
              <a:t>Hotels + resorts</a:t>
            </a:r>
          </a:p>
          <a:p>
            <a:pPr marL="800060" lvl="1" indent="-342882">
              <a:buFont typeface="+mj-lt"/>
              <a:buAutoNum type="arabicPeriod"/>
            </a:pPr>
            <a:r>
              <a:rPr lang="en-US" sz="1300">
                <a:latin typeface="Nunito Sans Light" pitchFamily="2" charset="77"/>
                <a:cs typeface="Calibri"/>
              </a:rPr>
              <a:t>Event venues + airports </a:t>
            </a:r>
          </a:p>
          <a:p>
            <a:pPr marL="800060" lvl="1" indent="-342882">
              <a:buFont typeface="+mj-lt"/>
              <a:buAutoNum type="arabicPeriod"/>
            </a:pPr>
            <a:r>
              <a:rPr lang="en-US" sz="1300">
                <a:latin typeface="Nunito Sans Light" pitchFamily="2" charset="77"/>
                <a:cs typeface="Calibri"/>
              </a:rPr>
              <a:t>Independent + chain grocery </a:t>
            </a:r>
          </a:p>
          <a:p>
            <a:pPr marL="800060" lvl="1" indent="-342882">
              <a:buFont typeface="+mj-lt"/>
              <a:buAutoNum type="arabicPeriod"/>
            </a:pPr>
            <a:r>
              <a:rPr lang="en-US" sz="1300">
                <a:latin typeface="Nunito Sans Light" pitchFamily="2" charset="77"/>
                <a:cs typeface="Calibri"/>
              </a:rPr>
              <a:t>Boutique liquor stores</a:t>
            </a:r>
          </a:p>
          <a:p>
            <a:pPr marL="800060" lvl="1" indent="-342882">
              <a:buFont typeface="+mj-lt"/>
              <a:buAutoNum type="arabicPeriod"/>
            </a:pPr>
            <a:r>
              <a:rPr lang="en-US" sz="1300">
                <a:latin typeface="Nunito Sans Light" pitchFamily="2" charset="77"/>
                <a:cs typeface="Calibri"/>
              </a:rPr>
              <a:t>On-premise by the glass offering</a:t>
            </a:r>
          </a:p>
          <a:p>
            <a:pPr lvl="1"/>
            <a:endParaRPr lang="en-US" sz="1400">
              <a:latin typeface="Nunito Sans Light" pitchFamily="2" charset="77"/>
              <a:cs typeface="Calibri"/>
            </a:endParaRPr>
          </a:p>
          <a:p>
            <a:pPr marL="342882" indent="-342882">
              <a:buFont typeface="Arial" panose="020B0604020202020204" pitchFamily="34" charset="0"/>
              <a:buChar char="•"/>
            </a:pPr>
            <a:r>
              <a:rPr lang="en-US" sz="1400" b="1">
                <a:latin typeface="Nunito Sans SemiBold" pitchFamily="2" charset="77"/>
                <a:cs typeface="Calibri" panose="020F0502020204030204" pitchFamily="34" charset="0"/>
              </a:rPr>
              <a:t>Ratings + Accolades</a:t>
            </a:r>
            <a:endParaRPr lang="en-US" sz="1400">
              <a:latin typeface="Nunito Sans SemiBold" pitchFamily="2" charset="77"/>
              <a:cs typeface="Calibri" panose="020F0502020204030204" pitchFamily="34" charset="0"/>
            </a:endParaRPr>
          </a:p>
          <a:p>
            <a:pPr lvl="1"/>
            <a:r>
              <a:rPr lang="en-US" sz="1400" b="1">
                <a:latin typeface="Nunito Sans SemiBold" pitchFamily="2" charset="77"/>
                <a:cs typeface="Calibri" panose="020F0502020204030204" pitchFamily="34" charset="0"/>
              </a:rPr>
              <a:t>⭐️ 93 points</a:t>
            </a:r>
            <a:r>
              <a:rPr lang="en-US" sz="1400">
                <a:latin typeface="Nunito Sans SemiBold" pitchFamily="2" charset="77"/>
                <a:cs typeface="Calibri" panose="020F0502020204030204" pitchFamily="34" charset="0"/>
              </a:rPr>
              <a:t> </a:t>
            </a:r>
            <a:r>
              <a:rPr lang="en-US" sz="1400">
                <a:latin typeface="Nunito Sans Light" pitchFamily="2" charset="77"/>
                <a:cs typeface="Calibri" panose="020F0502020204030204" pitchFamily="34" charset="0"/>
              </a:rPr>
              <a:t>– The Tasting Panel, Meridith May </a:t>
            </a:r>
            <a:r>
              <a:rPr lang="en-US" sz="1400">
                <a:latin typeface="Nunito Sans Light" pitchFamily="2" charset="77"/>
                <a:cs typeface="Calibri"/>
              </a:rPr>
              <a:t> </a:t>
            </a:r>
          </a:p>
        </p:txBody>
      </p:sp>
      <p:sp>
        <p:nvSpPr>
          <p:cNvPr id="9" name="Slide Number Placeholder 8">
            <a:extLst>
              <a:ext uri="{FF2B5EF4-FFF2-40B4-BE49-F238E27FC236}">
                <a16:creationId xmlns:a16="http://schemas.microsoft.com/office/drawing/2014/main" xmlns="" id="{D3481FD4-CFF5-D435-5CEF-266ED93E9FD9}"/>
              </a:ext>
            </a:extLst>
          </p:cNvPr>
          <p:cNvSpPr>
            <a:spLocks noGrp="1"/>
          </p:cNvSpPr>
          <p:nvPr>
            <p:ph type="sldNum" sz="quarter" idx="12"/>
          </p:nvPr>
        </p:nvSpPr>
        <p:spPr/>
        <p:txBody>
          <a:bodyPr/>
          <a:lstStyle/>
          <a:p>
            <a:fld id="{FA754730-305C-A841-BA96-636C66D6B6C3}" type="slidenum">
              <a:rPr lang="en-US" smtClean="0"/>
              <a:t>10</a:t>
            </a:fld>
            <a:endParaRPr lang="en-US"/>
          </a:p>
        </p:txBody>
      </p:sp>
      <p:sp>
        <p:nvSpPr>
          <p:cNvPr id="3" name="Left Brace 2">
            <a:extLst>
              <a:ext uri="{FF2B5EF4-FFF2-40B4-BE49-F238E27FC236}">
                <a16:creationId xmlns:a16="http://schemas.microsoft.com/office/drawing/2014/main" xmlns="" id="{8F9BABC1-A26A-A12A-8547-9D4BBD18256A}"/>
              </a:ext>
            </a:extLst>
          </p:cNvPr>
          <p:cNvSpPr/>
          <p:nvPr/>
        </p:nvSpPr>
        <p:spPr>
          <a:xfrm>
            <a:off x="7854294" y="2705897"/>
            <a:ext cx="222719" cy="165692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46067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2400" b="1">
                <a:solidFill>
                  <a:schemeClr val="tx1"/>
                </a:solidFill>
                <a:latin typeface="Trade Gothic LT Std Extended" panose="020B0606020502020204" pitchFamily="34" charset="77"/>
              </a:rPr>
              <a:t>THE </a:t>
            </a:r>
            <a:r>
              <a:rPr lang="en-US" sz="2400" b="1">
                <a:solidFill>
                  <a:schemeClr val="tx1"/>
                </a:solidFill>
                <a:latin typeface="Trade Gothic LT Std Extended" panose="020B0606020502020204" pitchFamily="34" charset="77"/>
                <a:cs typeface="Calibri"/>
              </a:rPr>
              <a:t>WANDER + IVY MIXED VARIETAL SET – 187ML (4) PACK</a:t>
            </a:r>
            <a:endParaRPr lang="en-US" sz="3000" b="1">
              <a:solidFill>
                <a:schemeClr val="tx1"/>
              </a:solidFill>
              <a:latin typeface="Trade Gothic LT Std Extended" panose="020B0606020502020204" pitchFamily="34" charset="77"/>
              <a:cs typeface="Calibri"/>
            </a:endParaRPr>
          </a:p>
          <a:p>
            <a:r>
              <a:rPr lang="en-US" sz="1200">
                <a:solidFill>
                  <a:schemeClr val="tx1"/>
                </a:solidFill>
                <a:latin typeface="Nunito Sans Light" pitchFamily="2" charset="77"/>
                <a:cs typeface="Calibri"/>
              </a:rPr>
              <a:t>           Premium Wine I Organic Grapes I Convenient Single Serve</a:t>
            </a:r>
            <a:endParaRPr lang="en-US" sz="1200">
              <a:solidFill>
                <a:schemeClr val="tx1"/>
              </a:solidFill>
              <a:latin typeface="Nunito Sans Light" pitchFamily="2" charset="77"/>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xmlns="" id="{300ADBD8-68B1-ED43-B882-E59F8A50F9B3}"/>
              </a:ext>
            </a:extLst>
          </p:cNvPr>
          <p:cNvSpPr/>
          <p:nvPr/>
        </p:nvSpPr>
        <p:spPr>
          <a:xfrm>
            <a:off x="10124908" y="5336775"/>
            <a:ext cx="382385" cy="149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6">
            <a:extLst>
              <a:ext uri="{FF2B5EF4-FFF2-40B4-BE49-F238E27FC236}">
                <a16:creationId xmlns:a16="http://schemas.microsoft.com/office/drawing/2014/main" xmlns="" id="{91497690-F5C7-F5D0-FF0D-639A1A5F2EA8}"/>
              </a:ext>
            </a:extLst>
          </p:cNvPr>
          <p:cNvSpPr txBox="1">
            <a:spLocks noChangeArrowheads="1"/>
          </p:cNvSpPr>
          <p:nvPr/>
        </p:nvSpPr>
        <p:spPr bwMode="auto">
          <a:xfrm>
            <a:off x="448702" y="1375280"/>
            <a:ext cx="4901489" cy="4348770"/>
          </a:xfrm>
          <a:prstGeom prst="rect">
            <a:avLst/>
          </a:prstGeom>
          <a:noFill/>
          <a:ln w="9525">
            <a:noFill/>
            <a:miter lim="800000"/>
            <a:headEnd/>
            <a:tailEnd/>
          </a:ln>
        </p:spPr>
        <p:txBody>
          <a:bodyPr wrap="square" lIns="85231" tIns="42616" rIns="85231" bIns="42616" anchor="t">
            <a:spAutoFit/>
          </a:bodyPr>
          <a:lstStyle/>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Supplier</a:t>
            </a:r>
            <a:r>
              <a:rPr lang="en-US" sz="1500">
                <a:latin typeface="Nunito Sans Light" pitchFamily="2" charset="77"/>
                <a:cs typeface="Calibri" panose="020F0502020204030204" pitchFamily="34" charset="0"/>
              </a:rPr>
              <a:t>:  Wander + Ivy</a:t>
            </a:r>
          </a:p>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Supplier Contact</a:t>
            </a:r>
            <a:r>
              <a:rPr lang="en-US" sz="1500">
                <a:latin typeface="Nunito Sans Light" pitchFamily="2" charset="77"/>
                <a:cs typeface="Calibri" panose="020F0502020204030204" pitchFamily="34" charset="0"/>
              </a:rPr>
              <a:t>:  </a:t>
            </a:r>
          </a:p>
          <a:p>
            <a:pPr marL="742913" lvl="1" indent="-285737">
              <a:buFont typeface="Courier New" panose="02070309020205020404" pitchFamily="49" charset="0"/>
              <a:buChar char="o"/>
            </a:pPr>
            <a:r>
              <a:rPr lang="en-US" sz="1500">
                <a:latin typeface="Nunito Sans Light" pitchFamily="2" charset="77"/>
                <a:cs typeface="Calibri" panose="020F0502020204030204" pitchFamily="34" charset="0"/>
              </a:rPr>
              <a:t>Jeff </a:t>
            </a:r>
            <a:r>
              <a:rPr lang="en-US" sz="1500" err="1">
                <a:latin typeface="Nunito Sans Light" pitchFamily="2" charset="77"/>
                <a:cs typeface="Calibri" panose="020F0502020204030204" pitchFamily="34" charset="0"/>
              </a:rPr>
              <a:t>Cadden</a:t>
            </a:r>
            <a:r>
              <a:rPr lang="en-US" sz="1500">
                <a:latin typeface="Nunito Sans Light" pitchFamily="2" charset="77"/>
                <a:cs typeface="Calibri" panose="020F0502020204030204" pitchFamily="34" charset="0"/>
              </a:rPr>
              <a:t>, National Sales Director </a:t>
            </a:r>
            <a:br>
              <a:rPr lang="en-US" sz="1500">
                <a:latin typeface="Nunito Sans Light" pitchFamily="2" charset="77"/>
                <a:cs typeface="Calibri" panose="020F0502020204030204" pitchFamily="34" charset="0"/>
              </a:rPr>
            </a:br>
            <a:r>
              <a:rPr lang="en-US" sz="1500">
                <a:latin typeface="Nunito Sans Light" pitchFamily="2" charset="77"/>
                <a:cs typeface="Calibri" panose="020F0502020204030204" pitchFamily="34" charset="0"/>
                <a:hlinkClick r:id="rId3"/>
              </a:rPr>
              <a:t>jeff.cadden@wanderandivy.com</a:t>
            </a:r>
            <a:r>
              <a:rPr lang="en-US" sz="1500">
                <a:latin typeface="Nunito Sans Light" pitchFamily="2" charset="77"/>
                <a:cs typeface="Calibri" panose="020F0502020204030204" pitchFamily="34" charset="0"/>
              </a:rPr>
              <a:t> </a:t>
            </a:r>
            <a:br>
              <a:rPr lang="en-US" sz="1500">
                <a:latin typeface="Nunito Sans Light" pitchFamily="2" charset="77"/>
                <a:cs typeface="Calibri" panose="020F0502020204030204" pitchFamily="34" charset="0"/>
              </a:rPr>
            </a:br>
            <a:r>
              <a:rPr lang="en-US" sz="1500">
                <a:latin typeface="Nunito Sans Light" pitchFamily="2" charset="77"/>
                <a:cs typeface="Calibri" panose="020F0502020204030204" pitchFamily="34" charset="0"/>
              </a:rPr>
              <a:t>(845) 545-1938</a:t>
            </a:r>
          </a:p>
          <a:p>
            <a:endParaRPr lang="en-US" sz="15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Item Description</a:t>
            </a:r>
            <a:r>
              <a:rPr lang="en-US" sz="1500">
                <a:latin typeface="Nunito Sans Light" pitchFamily="2" charset="77"/>
                <a:cs typeface="Calibri"/>
              </a:rPr>
              <a:t>: The Wander + Ivy Mixed Varietal Set – 187ml (4) pack Made w/ Organic Grapes </a:t>
            </a:r>
            <a:endParaRPr lang="en-US" sz="15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Case Pack Size (units)</a:t>
            </a:r>
            <a:r>
              <a:rPr lang="en-US" sz="1500">
                <a:latin typeface="Nunito Sans Light" pitchFamily="2" charset="77"/>
                <a:cs typeface="Calibri" panose="020F0502020204030204" pitchFamily="34" charset="0"/>
              </a:rPr>
              <a:t>:  24</a:t>
            </a:r>
          </a:p>
          <a:p>
            <a:pPr marL="285737" indent="-285737">
              <a:buFont typeface="Arial" panose="020B0604020202020204" pitchFamily="34" charset="0"/>
              <a:buChar char="•"/>
            </a:pPr>
            <a:endParaRPr lang="en-US" sz="1500">
              <a:latin typeface="Nunito Sans Light" pitchFamily="2" charset="77"/>
              <a:cs typeface="Calibri" panose="020F0502020204030204" pitchFamily="34" charset="0"/>
            </a:endParaRPr>
          </a:p>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Suggested Retail</a:t>
            </a:r>
            <a:r>
              <a:rPr lang="en-US" sz="1500">
                <a:latin typeface="Nunito Sans Light" pitchFamily="2" charset="77"/>
                <a:cs typeface="Calibri" panose="020F0502020204030204" pitchFamily="34" charset="0"/>
              </a:rPr>
              <a:t>:  $29.99 per 4-pack</a:t>
            </a:r>
          </a:p>
          <a:p>
            <a:endParaRPr lang="en-US" sz="1500">
              <a:latin typeface="Nunito Sans Light" pitchFamily="2" charset="77"/>
              <a:cs typeface="Calibri"/>
            </a:endParaRPr>
          </a:p>
          <a:p>
            <a:pPr marL="285737" indent="-285737">
              <a:buFont typeface="Arial" panose="020B0604020202020204" pitchFamily="34" charset="0"/>
              <a:buChar char="•"/>
            </a:pPr>
            <a:r>
              <a:rPr lang="en-US" sz="1500" b="1">
                <a:latin typeface="Nunito Sans SemiBold" pitchFamily="2" charset="77"/>
                <a:cs typeface="Calibri" panose="020F0502020204030204" pitchFamily="34" charset="0"/>
              </a:rPr>
              <a:t>Recommended Placements</a:t>
            </a:r>
            <a:r>
              <a:rPr lang="en-US" sz="1500">
                <a:latin typeface="Nunito Sans Light" pitchFamily="2" charset="77"/>
                <a:cs typeface="Calibri"/>
              </a:rPr>
              <a:t>: </a:t>
            </a:r>
          </a:p>
          <a:p>
            <a:pPr marL="742913" lvl="1" indent="-285737">
              <a:buFont typeface="Arial" panose="020B0604020202020204" pitchFamily="34" charset="0"/>
              <a:buChar char="•"/>
            </a:pPr>
            <a:r>
              <a:rPr lang="en-US" sz="1300">
                <a:latin typeface="Nunito Sans Light" pitchFamily="2" charset="77"/>
                <a:cs typeface="Calibri"/>
              </a:rPr>
              <a:t>Hotels + resorts</a:t>
            </a:r>
          </a:p>
          <a:p>
            <a:pPr marL="742913" lvl="1" indent="-285737">
              <a:buFont typeface="Arial" panose="020B0604020202020204" pitchFamily="34" charset="0"/>
              <a:buChar char="•"/>
            </a:pPr>
            <a:r>
              <a:rPr lang="en-US" sz="1300">
                <a:latin typeface="Nunito Sans Light" pitchFamily="2" charset="77"/>
                <a:cs typeface="Calibri"/>
              </a:rPr>
              <a:t>Independent + chain grocery </a:t>
            </a:r>
          </a:p>
          <a:p>
            <a:pPr marL="742913" lvl="1" indent="-285737">
              <a:buFont typeface="Arial" panose="020B0604020202020204" pitchFamily="34" charset="0"/>
              <a:buChar char="•"/>
            </a:pPr>
            <a:r>
              <a:rPr lang="en-US" sz="1300">
                <a:latin typeface="Nunito Sans Light" pitchFamily="2" charset="77"/>
                <a:cs typeface="Calibri"/>
              </a:rPr>
              <a:t>Boutique liquor stores</a:t>
            </a:r>
          </a:p>
          <a:p>
            <a:pPr lvl="1"/>
            <a:endParaRPr lang="en-US" sz="1300">
              <a:latin typeface="Nunito Sans Light" pitchFamily="2" charset="77"/>
              <a:cs typeface="Calibri"/>
            </a:endParaRPr>
          </a:p>
          <a:p>
            <a:pPr marL="342882" indent="-342882">
              <a:buFont typeface="Arial" panose="020B0604020202020204" pitchFamily="34" charset="0"/>
              <a:buChar char="•"/>
            </a:pPr>
            <a:r>
              <a:rPr lang="en-US" sz="1500" b="1">
                <a:latin typeface="Nunito Sans SemiBold" pitchFamily="2" charset="77"/>
                <a:cs typeface="Calibri" panose="020F0502020204030204" pitchFamily="34" charset="0"/>
              </a:rPr>
              <a:t>Ratings + Accolades</a:t>
            </a:r>
            <a:endParaRPr lang="en-US" sz="1500">
              <a:latin typeface="Nunito Sans SemiBold" pitchFamily="2" charset="77"/>
              <a:cs typeface="Calibri" panose="020F0502020204030204" pitchFamily="34" charset="0"/>
            </a:endParaRPr>
          </a:p>
          <a:p>
            <a:pPr lvl="1"/>
            <a:r>
              <a:rPr lang="en-US" sz="1500" b="1">
                <a:latin typeface="Nunito Sans SemiBold" pitchFamily="2" charset="77"/>
                <a:cs typeface="Calibri" panose="020F0502020204030204" pitchFamily="34" charset="0"/>
              </a:rPr>
              <a:t>⭐️ 92+ points</a:t>
            </a:r>
            <a:r>
              <a:rPr lang="en-US" sz="1500">
                <a:latin typeface="Nunito Sans SemiBold" pitchFamily="2" charset="77"/>
                <a:cs typeface="Calibri" panose="020F0502020204030204" pitchFamily="34" charset="0"/>
              </a:rPr>
              <a:t> </a:t>
            </a:r>
            <a:r>
              <a:rPr lang="en-US" sz="1500">
                <a:latin typeface="Nunito Sans Light" pitchFamily="2" charset="77"/>
                <a:cs typeface="Calibri" panose="020F0502020204030204" pitchFamily="34" charset="0"/>
              </a:rPr>
              <a:t>– The Tasting Panel, Meridith May </a:t>
            </a:r>
            <a:r>
              <a:rPr lang="en-US" sz="1300">
                <a:latin typeface="Nunito Sans Light" pitchFamily="2" charset="77"/>
                <a:cs typeface="Calibri"/>
              </a:rPr>
              <a:t> </a:t>
            </a:r>
          </a:p>
        </p:txBody>
      </p:sp>
      <p:sp>
        <p:nvSpPr>
          <p:cNvPr id="9" name="Slide Number Placeholder 8">
            <a:extLst>
              <a:ext uri="{FF2B5EF4-FFF2-40B4-BE49-F238E27FC236}">
                <a16:creationId xmlns:a16="http://schemas.microsoft.com/office/drawing/2014/main" xmlns="" id="{D3481FD4-CFF5-D435-5CEF-266ED93E9FD9}"/>
              </a:ext>
            </a:extLst>
          </p:cNvPr>
          <p:cNvSpPr>
            <a:spLocks noGrp="1"/>
          </p:cNvSpPr>
          <p:nvPr>
            <p:ph type="sldNum" sz="quarter" idx="12"/>
          </p:nvPr>
        </p:nvSpPr>
        <p:spPr/>
        <p:txBody>
          <a:bodyPr/>
          <a:lstStyle/>
          <a:p>
            <a:fld id="{FA754730-305C-A841-BA96-636C66D6B6C3}" type="slidenum">
              <a:rPr lang="en-US" smtClean="0"/>
              <a:t>11</a:t>
            </a:fld>
            <a:endParaRPr lang="en-US"/>
          </a:p>
        </p:txBody>
      </p:sp>
      <p:pic>
        <p:nvPicPr>
          <p:cNvPr id="3" name="Picture 2">
            <a:extLst>
              <a:ext uri="{FF2B5EF4-FFF2-40B4-BE49-F238E27FC236}">
                <a16:creationId xmlns:a16="http://schemas.microsoft.com/office/drawing/2014/main" xmlns="" id="{A3749644-E63C-1D12-0E77-42B52327FD8C}"/>
              </a:ext>
            </a:extLst>
          </p:cNvPr>
          <p:cNvPicPr>
            <a:picLocks noChangeAspect="1"/>
          </p:cNvPicPr>
          <p:nvPr/>
        </p:nvPicPr>
        <p:blipFill>
          <a:blip r:embed="rId4"/>
          <a:srcRect l="7608" r="7608"/>
          <a:stretch/>
        </p:blipFill>
        <p:spPr>
          <a:xfrm>
            <a:off x="6476051" y="1273367"/>
            <a:ext cx="5149892" cy="4552596"/>
          </a:xfrm>
          <a:prstGeom prst="rect">
            <a:avLst/>
          </a:prstGeom>
        </p:spPr>
      </p:pic>
      <p:sp>
        <p:nvSpPr>
          <p:cNvPr id="5" name="Oval 4">
            <a:extLst>
              <a:ext uri="{FF2B5EF4-FFF2-40B4-BE49-F238E27FC236}">
                <a16:creationId xmlns:a16="http://schemas.microsoft.com/office/drawing/2014/main" xmlns="" id="{D9C1BAA2-371A-85AB-C7E0-602DEED152DF}"/>
              </a:ext>
            </a:extLst>
          </p:cNvPr>
          <p:cNvSpPr/>
          <p:nvPr/>
        </p:nvSpPr>
        <p:spPr>
          <a:xfrm>
            <a:off x="9738342" y="1442591"/>
            <a:ext cx="1615458" cy="850868"/>
          </a:xfrm>
          <a:prstGeom prst="ellipse">
            <a:avLst/>
          </a:prstGeom>
          <a:solidFill>
            <a:srgbClr val="F3EFEA"/>
          </a:solidFill>
          <a:ln>
            <a:solidFill>
              <a:srgbClr val="F3EFE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a:solidFill>
                  <a:schemeClr val="tx1"/>
                </a:solidFill>
                <a:latin typeface="Trade Gothic LT Std Extended" panose="020B0606020502020204" pitchFamily="34" charset="77"/>
              </a:rPr>
              <a:t>PERFECT FOR GIFTING YEAR-ROUND</a:t>
            </a:r>
          </a:p>
        </p:txBody>
      </p:sp>
    </p:spTree>
    <p:extLst>
      <p:ext uri="{BB962C8B-B14F-4D97-AF65-F5344CB8AC3E}">
        <p14:creationId xmlns:p14="http://schemas.microsoft.com/office/powerpoint/2010/main" val="3649432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3000" b="1">
                <a:solidFill>
                  <a:schemeClr val="tx1"/>
                </a:solidFill>
                <a:latin typeface="Nunito Sans SemiBold"/>
                <a:cs typeface="Calibri"/>
              </a:rPr>
              <a:t>   </a:t>
            </a:r>
            <a:r>
              <a:rPr lang="en-US" sz="2000" b="1">
                <a:solidFill>
                  <a:schemeClr val="tx1"/>
                </a:solidFill>
                <a:latin typeface="Trade Gothic LT Std Extended" panose="020B0606020502020204" pitchFamily="34" charset="77"/>
                <a:cs typeface="Calibri"/>
              </a:rPr>
              <a:t>WANDER + IVY MIXED VARIETAL SET: THE PERFECT SOLUTION </a:t>
            </a:r>
            <a:endParaRPr lang="en-US" sz="1100" b="1">
              <a:solidFill>
                <a:schemeClr val="tx1"/>
              </a:solidFill>
              <a:latin typeface="Trade Gothic LT Std Extended" panose="020B0606020502020204" pitchFamily="34" charset="77"/>
              <a:cs typeface="Calibri"/>
            </a:endParaRPr>
          </a:p>
          <a:p>
            <a:r>
              <a:rPr lang="en-US" sz="1200">
                <a:solidFill>
                  <a:schemeClr val="tx1"/>
                </a:solidFill>
                <a:latin typeface="Nunito Sans Light"/>
                <a:cs typeface="Calibri"/>
              </a:rPr>
              <a:t>         Premium Wine I Organic Grapes I Convenient Single Serve</a:t>
            </a:r>
            <a:endParaRPr lang="en-US" sz="1200">
              <a:solidFill>
                <a:schemeClr val="tx1"/>
              </a:solidFill>
              <a:latin typeface="Nunito Sans Light"/>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xmlns="" id="{300ADBD8-68B1-ED43-B882-E59F8A50F9B3}"/>
              </a:ext>
            </a:extLst>
          </p:cNvPr>
          <p:cNvSpPr/>
          <p:nvPr/>
        </p:nvSpPr>
        <p:spPr>
          <a:xfrm>
            <a:off x="10124908" y="5336775"/>
            <a:ext cx="382385" cy="149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6">
            <a:extLst>
              <a:ext uri="{FF2B5EF4-FFF2-40B4-BE49-F238E27FC236}">
                <a16:creationId xmlns:a16="http://schemas.microsoft.com/office/drawing/2014/main" xmlns="" id="{91497690-F5C7-F5D0-FF0D-639A1A5F2EA8}"/>
              </a:ext>
            </a:extLst>
          </p:cNvPr>
          <p:cNvSpPr txBox="1">
            <a:spLocks noChangeArrowheads="1"/>
          </p:cNvSpPr>
          <p:nvPr/>
        </p:nvSpPr>
        <p:spPr bwMode="auto">
          <a:xfrm>
            <a:off x="4406516" y="4193066"/>
            <a:ext cx="7023534" cy="2286667"/>
          </a:xfrm>
          <a:prstGeom prst="rect">
            <a:avLst/>
          </a:prstGeom>
          <a:noFill/>
          <a:ln w="9525">
            <a:noFill/>
            <a:miter lim="800000"/>
            <a:headEnd/>
            <a:tailEnd/>
          </a:ln>
        </p:spPr>
        <p:txBody>
          <a:bodyPr wrap="square" lIns="85231" tIns="42616" rIns="85231" bIns="42616" anchor="t">
            <a:spAutoFit/>
          </a:bodyPr>
          <a:lstStyle/>
          <a:p>
            <a:pPr marL="285115" indent="-285115">
              <a:buFont typeface="Arial" panose="020B0604020202020204" pitchFamily="34" charset="0"/>
              <a:buChar char="•"/>
            </a:pPr>
            <a:r>
              <a:rPr lang="en-US" sz="1500" b="1">
                <a:latin typeface="Nunito Sans SemiBold"/>
                <a:cs typeface="Calibri"/>
              </a:rPr>
              <a:t>Item Description</a:t>
            </a:r>
            <a:r>
              <a:rPr lang="en-US" sz="1500">
                <a:latin typeface="Nunito Sans Light"/>
                <a:cs typeface="Calibri"/>
              </a:rPr>
              <a:t>: The Wander + Ivy Mixed Varietal Set – 187ml (4) pack </a:t>
            </a:r>
            <a:br>
              <a:rPr lang="en-US" sz="1500">
                <a:latin typeface="Nunito Sans Light"/>
                <a:cs typeface="Calibri"/>
              </a:rPr>
            </a:br>
            <a:r>
              <a:rPr lang="en-US" sz="1500">
                <a:latin typeface="Nunito Sans Light"/>
                <a:cs typeface="Calibri"/>
              </a:rPr>
              <a:t>Includes the perfect pour of four in-demand varietals:</a:t>
            </a:r>
            <a:endParaRPr lang="en-US" sz="1500">
              <a:latin typeface="Nunito Sans Light" pitchFamily="2" charset="77"/>
              <a:cs typeface="Calibri" panose="020F0502020204030204" pitchFamily="34" charset="0"/>
            </a:endParaRPr>
          </a:p>
          <a:p>
            <a:pPr marL="742315" lvl="1" indent="-285115">
              <a:buFont typeface="Arial" panose="020B0604020202020204" pitchFamily="34" charset="0"/>
              <a:buChar char="•"/>
            </a:pPr>
            <a:r>
              <a:rPr lang="en-US" sz="1400">
                <a:latin typeface="Nunito Sans Light"/>
                <a:cs typeface="Calibri"/>
              </a:rPr>
              <a:t>Rosé Wine | France | 12.5% ABV</a:t>
            </a:r>
          </a:p>
          <a:p>
            <a:pPr marL="742315" lvl="1" indent="-285115">
              <a:buFont typeface="Arial" panose="020B0604020202020204" pitchFamily="34" charset="0"/>
              <a:buChar char="•"/>
            </a:pPr>
            <a:r>
              <a:rPr lang="en-US" sz="1400">
                <a:latin typeface="Nunito Sans Light"/>
                <a:cs typeface="Calibri"/>
              </a:rPr>
              <a:t>Pinot Noir | California | 14.1% ABV</a:t>
            </a:r>
          </a:p>
          <a:p>
            <a:pPr marL="742315" lvl="1" indent="-285115">
              <a:buFont typeface="Arial" panose="020B0604020202020204" pitchFamily="34" charset="0"/>
              <a:buChar char="•"/>
            </a:pPr>
            <a:r>
              <a:rPr lang="en-US" sz="1400">
                <a:latin typeface="Nunito Sans Light"/>
                <a:cs typeface="Calibri"/>
              </a:rPr>
              <a:t>Chardonnay | California | 13.7% ABV</a:t>
            </a:r>
          </a:p>
          <a:p>
            <a:pPr marL="742315" lvl="1" indent="-285115">
              <a:buFont typeface="Arial" panose="020B0604020202020204" pitchFamily="34" charset="0"/>
              <a:buChar char="•"/>
            </a:pPr>
            <a:r>
              <a:rPr lang="en-US" sz="1400">
                <a:latin typeface="Nunito Sans Light"/>
                <a:cs typeface="Calibri"/>
              </a:rPr>
              <a:t>Cabernet Sauvignon | California | 13.9% ABV</a:t>
            </a:r>
          </a:p>
          <a:p>
            <a:pPr lvl="1"/>
            <a:endParaRPr lang="en-US" sz="1400">
              <a:latin typeface="Nunito Sans Light"/>
              <a:cs typeface="Calibri"/>
            </a:endParaRPr>
          </a:p>
          <a:p>
            <a:pPr marL="285115" indent="-285115">
              <a:buFont typeface="Arial" panose="020B0604020202020204" pitchFamily="34" charset="0"/>
              <a:buChar char="•"/>
            </a:pPr>
            <a:r>
              <a:rPr lang="en-US" sz="1500" b="1">
                <a:latin typeface="Nunito Sans SemiBold"/>
                <a:cs typeface="Calibri"/>
              </a:rPr>
              <a:t>Case Pack Size (units)</a:t>
            </a:r>
            <a:r>
              <a:rPr lang="en-US" sz="1500">
                <a:latin typeface="Nunito Sans Light"/>
                <a:cs typeface="Calibri"/>
              </a:rPr>
              <a:t>:  24</a:t>
            </a:r>
          </a:p>
          <a:p>
            <a:pPr marL="285115" indent="-285115">
              <a:buFont typeface="Arial" panose="020B0604020202020204" pitchFamily="34" charset="0"/>
              <a:buChar char="•"/>
            </a:pPr>
            <a:r>
              <a:rPr lang="en-US" sz="1500" b="1">
                <a:latin typeface="Nunito Sans SemiBold"/>
                <a:cs typeface="Calibri"/>
              </a:rPr>
              <a:t>Suggested Retail</a:t>
            </a:r>
            <a:r>
              <a:rPr lang="en-US" sz="1500">
                <a:latin typeface="Nunito Sans Light"/>
                <a:cs typeface="Calibri"/>
              </a:rPr>
              <a:t>:  $29.99 per 4-pack</a:t>
            </a:r>
          </a:p>
          <a:p>
            <a:pPr marL="285115" indent="-285115">
              <a:buFont typeface="Arial" panose="020B0604020202020204" pitchFamily="34" charset="0"/>
              <a:buChar char="•"/>
            </a:pPr>
            <a:endParaRPr lang="en-US" sz="1300">
              <a:latin typeface="Nunito Sans Light" pitchFamily="2" charset="77"/>
              <a:cs typeface="Calibri"/>
            </a:endParaRPr>
          </a:p>
        </p:txBody>
      </p:sp>
      <p:pic>
        <p:nvPicPr>
          <p:cNvPr id="4" name="Picture 3" descr="A box of wine bottles&#10;&#10;Description automatically generated">
            <a:extLst>
              <a:ext uri="{FF2B5EF4-FFF2-40B4-BE49-F238E27FC236}">
                <a16:creationId xmlns:a16="http://schemas.microsoft.com/office/drawing/2014/main" xmlns="" id="{FEFA09AF-32E7-9559-E42D-1EF59236D433}"/>
              </a:ext>
            </a:extLst>
          </p:cNvPr>
          <p:cNvPicPr>
            <a:picLocks noChangeAspect="1"/>
          </p:cNvPicPr>
          <p:nvPr/>
        </p:nvPicPr>
        <p:blipFill rotWithShape="1">
          <a:blip r:embed="rId3"/>
          <a:srcRect l="24653" t="19516" r="24013" b="19543"/>
          <a:stretch/>
        </p:blipFill>
        <p:spPr>
          <a:xfrm>
            <a:off x="97202" y="1718109"/>
            <a:ext cx="4176726" cy="3700657"/>
          </a:xfrm>
          <a:prstGeom prst="rect">
            <a:avLst/>
          </a:prstGeom>
        </p:spPr>
      </p:pic>
      <p:sp>
        <p:nvSpPr>
          <p:cNvPr id="5" name="TextBox 6">
            <a:extLst>
              <a:ext uri="{FF2B5EF4-FFF2-40B4-BE49-F238E27FC236}">
                <a16:creationId xmlns:a16="http://schemas.microsoft.com/office/drawing/2014/main" xmlns="" id="{825B93EC-9F77-B07B-1CB1-7FCD8497097D}"/>
              </a:ext>
            </a:extLst>
          </p:cNvPr>
          <p:cNvSpPr txBox="1">
            <a:spLocks noChangeArrowheads="1"/>
          </p:cNvSpPr>
          <p:nvPr/>
        </p:nvSpPr>
        <p:spPr bwMode="auto">
          <a:xfrm>
            <a:off x="4490614" y="1791533"/>
            <a:ext cx="3062327" cy="2163556"/>
          </a:xfrm>
          <a:prstGeom prst="rect">
            <a:avLst/>
          </a:prstGeom>
          <a:noFill/>
          <a:ln w="9525">
            <a:noFill/>
            <a:miter lim="800000"/>
            <a:headEnd/>
            <a:tailEnd/>
          </a:ln>
        </p:spPr>
        <p:txBody>
          <a:bodyPr wrap="square" lIns="85231" tIns="42616" rIns="85231" bIns="42616" anchor="t">
            <a:spAutoFit/>
          </a:bodyPr>
          <a:lstStyle/>
          <a:p>
            <a:pPr marL="285750" indent="-285750">
              <a:buFont typeface="Wingdings"/>
              <a:buChar char="q"/>
            </a:pPr>
            <a:r>
              <a:rPr lang="en-US" sz="1500">
                <a:latin typeface="Nunito Sans Light"/>
                <a:cs typeface="Calibri"/>
              </a:rPr>
              <a:t>Consumers Seek Out VARIETY</a:t>
            </a:r>
            <a:endParaRPr lang="en-US"/>
          </a:p>
          <a:p>
            <a:pPr marL="285750" indent="-285750">
              <a:buFont typeface="Wingdings"/>
              <a:buChar char="q"/>
            </a:pPr>
            <a:endParaRPr lang="en-US" sz="1500">
              <a:latin typeface="Nunito Sans Light" pitchFamily="2" charset="77"/>
              <a:cs typeface="Calibri" panose="020F0502020204030204" pitchFamily="34" charset="0"/>
            </a:endParaRPr>
          </a:p>
          <a:p>
            <a:pPr marL="285750" indent="-285750">
              <a:buFont typeface="Wingdings"/>
              <a:buChar char="q"/>
            </a:pPr>
            <a:endParaRPr lang="en-US" sz="1500">
              <a:latin typeface="Nunito Sans Light"/>
              <a:cs typeface="Calibri"/>
            </a:endParaRPr>
          </a:p>
          <a:p>
            <a:endParaRPr lang="en-US" sz="1500">
              <a:latin typeface="Nunito Sans Light"/>
              <a:cs typeface="Calibri"/>
            </a:endParaRPr>
          </a:p>
          <a:p>
            <a:pPr marL="285750" indent="-285750">
              <a:buFont typeface="Wingdings"/>
              <a:buChar char="q"/>
            </a:pPr>
            <a:r>
              <a:rPr lang="en-US" sz="1500">
                <a:latin typeface="Nunito Sans Light"/>
                <a:cs typeface="Calibri"/>
              </a:rPr>
              <a:t>Wine GIFTS Are In Demand</a:t>
            </a:r>
            <a:endParaRPr lang="en-US" sz="1500">
              <a:latin typeface="Nunito Sans Light" pitchFamily="2" charset="77"/>
              <a:cs typeface="Calibri" panose="020F0502020204030204" pitchFamily="34" charset="0"/>
            </a:endParaRPr>
          </a:p>
          <a:p>
            <a:pPr marL="285750" indent="-285750">
              <a:buFont typeface="Wingdings"/>
              <a:buChar char="q"/>
            </a:pPr>
            <a:endParaRPr lang="en-US" sz="1500">
              <a:latin typeface="Nunito Sans Light" pitchFamily="2" charset="77"/>
              <a:cs typeface="Calibri" panose="020F0502020204030204" pitchFamily="34" charset="0"/>
            </a:endParaRPr>
          </a:p>
          <a:p>
            <a:endParaRPr lang="en-US" sz="1500">
              <a:latin typeface="Nunito Sans Light" pitchFamily="2" charset="77"/>
              <a:cs typeface="Calibri" panose="020F0502020204030204" pitchFamily="34" charset="0"/>
            </a:endParaRPr>
          </a:p>
          <a:p>
            <a:pPr marL="285750" indent="-285750">
              <a:buFont typeface="Wingdings"/>
              <a:buChar char="q"/>
            </a:pPr>
            <a:r>
              <a:rPr lang="en-US" sz="1500">
                <a:latin typeface="Nunito Sans Light"/>
                <a:cs typeface="Calibri"/>
              </a:rPr>
              <a:t>Consumers Are Looking For BETTER FOR YOU Options</a:t>
            </a:r>
            <a:endParaRPr lang="en-US" sz="1500">
              <a:latin typeface="Nunito Sans Light" pitchFamily="2" charset="77"/>
              <a:cs typeface="Calibri" panose="020F0502020204030204" pitchFamily="34" charset="0"/>
            </a:endParaRPr>
          </a:p>
        </p:txBody>
      </p:sp>
      <p:sp>
        <p:nvSpPr>
          <p:cNvPr id="6" name="TextBox 6">
            <a:extLst>
              <a:ext uri="{FF2B5EF4-FFF2-40B4-BE49-F238E27FC236}">
                <a16:creationId xmlns:a16="http://schemas.microsoft.com/office/drawing/2014/main" xmlns="" id="{5EFCED12-394E-AC17-D99A-19749288E7DE}"/>
              </a:ext>
            </a:extLst>
          </p:cNvPr>
          <p:cNvSpPr txBox="1">
            <a:spLocks noChangeArrowheads="1"/>
          </p:cNvSpPr>
          <p:nvPr/>
        </p:nvSpPr>
        <p:spPr bwMode="auto">
          <a:xfrm>
            <a:off x="8626820" y="1771997"/>
            <a:ext cx="3454369" cy="2394389"/>
          </a:xfrm>
          <a:prstGeom prst="rect">
            <a:avLst/>
          </a:prstGeom>
          <a:noFill/>
          <a:ln w="9525">
            <a:noFill/>
            <a:miter lim="800000"/>
            <a:headEnd/>
            <a:tailEnd/>
          </a:ln>
        </p:spPr>
        <p:txBody>
          <a:bodyPr wrap="square" lIns="85231" tIns="42616" rIns="85231" bIns="42616" anchor="t">
            <a:spAutoFit/>
          </a:bodyPr>
          <a:lstStyle/>
          <a:p>
            <a:pPr marL="285750" indent="-285750">
              <a:buFont typeface="Wingdings"/>
              <a:buChar char="ü"/>
            </a:pPr>
            <a:r>
              <a:rPr lang="en-US" sz="1500">
                <a:latin typeface="Nunito Sans Light"/>
                <a:cs typeface="Calibri"/>
              </a:rPr>
              <a:t>4 DIFFERENT Premium, Single-Serve Varietals Included </a:t>
            </a:r>
            <a:endParaRPr lang="en-US" sz="1500">
              <a:latin typeface="Nunito Sans Light" pitchFamily="2" charset="77"/>
              <a:cs typeface="Calibri" panose="020F0502020204030204" pitchFamily="34" charset="0"/>
            </a:endParaRPr>
          </a:p>
          <a:p>
            <a:pPr marL="285750" indent="-285750">
              <a:buFont typeface="Wingdings"/>
              <a:buChar char="ü"/>
            </a:pPr>
            <a:endParaRPr lang="en-US" sz="1500">
              <a:latin typeface="Nunito Sans Light"/>
              <a:cs typeface="Calibri"/>
            </a:endParaRPr>
          </a:p>
          <a:p>
            <a:endParaRPr lang="en-US" sz="1500">
              <a:latin typeface="Nunito Sans Light"/>
              <a:cs typeface="Calibri"/>
            </a:endParaRPr>
          </a:p>
          <a:p>
            <a:pPr marL="285750" indent="-285750">
              <a:buFont typeface="Wingdings"/>
              <a:buChar char="ü"/>
            </a:pPr>
            <a:r>
              <a:rPr lang="en-US" sz="1500">
                <a:latin typeface="Nunito Sans Light"/>
                <a:cs typeface="Calibri"/>
              </a:rPr>
              <a:t>Beautiful Box Filled with 4 Chic Bottles Makes It EASY to Gift</a:t>
            </a:r>
          </a:p>
          <a:p>
            <a:pPr marL="285750" indent="-285750">
              <a:buFont typeface="Wingdings"/>
              <a:buChar char="ü"/>
            </a:pPr>
            <a:endParaRPr lang="en-US" sz="1500">
              <a:latin typeface="Nunito Sans Light" pitchFamily="2" charset="77"/>
              <a:cs typeface="Calibri" panose="020F0502020204030204" pitchFamily="34" charset="0"/>
            </a:endParaRPr>
          </a:p>
          <a:p>
            <a:pPr marL="285750" indent="-285750">
              <a:buFont typeface="Wingdings"/>
              <a:buChar char="ü"/>
            </a:pPr>
            <a:endParaRPr lang="en-US" sz="1500">
              <a:latin typeface="Nunito Sans Light" pitchFamily="2" charset="77"/>
              <a:cs typeface="Calibri" panose="020F0502020204030204" pitchFamily="34" charset="0"/>
            </a:endParaRPr>
          </a:p>
          <a:p>
            <a:pPr marL="285750" indent="-285750">
              <a:buFont typeface="Wingdings"/>
              <a:buChar char="ü"/>
            </a:pPr>
            <a:r>
              <a:rPr lang="en-US" sz="1500">
                <a:latin typeface="Nunito Sans Light"/>
                <a:cs typeface="Calibri"/>
              </a:rPr>
              <a:t>Zero Sugar, Made From Organic Grapes, Vegan Friendly</a:t>
            </a:r>
          </a:p>
        </p:txBody>
      </p:sp>
      <p:sp>
        <p:nvSpPr>
          <p:cNvPr id="7" name="Arrow: Right 6">
            <a:extLst>
              <a:ext uri="{FF2B5EF4-FFF2-40B4-BE49-F238E27FC236}">
                <a16:creationId xmlns:a16="http://schemas.microsoft.com/office/drawing/2014/main" xmlns="" id="{7CA2B2CD-6C05-ADAF-4F90-34618154FD70}"/>
              </a:ext>
            </a:extLst>
          </p:cNvPr>
          <p:cNvSpPr/>
          <p:nvPr/>
        </p:nvSpPr>
        <p:spPr>
          <a:xfrm>
            <a:off x="7627646" y="1696023"/>
            <a:ext cx="982869" cy="485913"/>
          </a:xfrm>
          <a:prstGeom prst="rightArrow">
            <a:avLst/>
          </a:prstGeom>
          <a:solidFill>
            <a:srgbClr val="F3EFE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xmlns="" id="{C3F3468D-4BAA-19F5-669F-7471EFFB6ED6}"/>
              </a:ext>
            </a:extLst>
          </p:cNvPr>
          <p:cNvSpPr/>
          <p:nvPr/>
        </p:nvSpPr>
        <p:spPr>
          <a:xfrm>
            <a:off x="7627645" y="2629622"/>
            <a:ext cx="982869" cy="485913"/>
          </a:xfrm>
          <a:prstGeom prst="rightArrow">
            <a:avLst/>
          </a:prstGeom>
          <a:solidFill>
            <a:srgbClr val="F3EFE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6">
            <a:extLst>
              <a:ext uri="{FF2B5EF4-FFF2-40B4-BE49-F238E27FC236}">
                <a16:creationId xmlns:a16="http://schemas.microsoft.com/office/drawing/2014/main" xmlns="" id="{B38B3565-D1F2-767F-67F6-151393FD8E75}"/>
              </a:ext>
            </a:extLst>
          </p:cNvPr>
          <p:cNvSpPr txBox="1">
            <a:spLocks noChangeArrowheads="1"/>
          </p:cNvSpPr>
          <p:nvPr/>
        </p:nvSpPr>
        <p:spPr bwMode="auto">
          <a:xfrm>
            <a:off x="184508" y="896587"/>
            <a:ext cx="11508035" cy="547729"/>
          </a:xfrm>
          <a:prstGeom prst="rect">
            <a:avLst/>
          </a:prstGeom>
          <a:noFill/>
          <a:ln w="9525">
            <a:noFill/>
            <a:miter lim="800000"/>
            <a:headEnd/>
            <a:tailEnd/>
          </a:ln>
        </p:spPr>
        <p:txBody>
          <a:bodyPr wrap="square" lIns="85231" tIns="42616" rIns="85231" bIns="42616" anchor="t">
            <a:spAutoFit/>
          </a:bodyPr>
          <a:lstStyle/>
          <a:p>
            <a:r>
              <a:rPr lang="en-US" sz="1500" i="1">
                <a:latin typeface="Nunito Sans Light"/>
                <a:cs typeface="Calibri"/>
              </a:rPr>
              <a:t>The Wander + Ivy Mixed Varietal Set is the perfect option for wine lovers and wine newbies alike, and the gift giver doesn't have to choose which varietal to give as four different high-quality wines are included in this gorgeous box!</a:t>
            </a:r>
          </a:p>
        </p:txBody>
      </p:sp>
      <p:sp>
        <p:nvSpPr>
          <p:cNvPr id="3" name="Rounded Rectangle 26">
            <a:extLst>
              <a:ext uri="{FF2B5EF4-FFF2-40B4-BE49-F238E27FC236}">
                <a16:creationId xmlns:a16="http://schemas.microsoft.com/office/drawing/2014/main" xmlns="" id="{E857DC12-8F6D-8AE7-602D-E0C1C28D7772}"/>
              </a:ext>
            </a:extLst>
          </p:cNvPr>
          <p:cNvSpPr/>
          <p:nvPr/>
        </p:nvSpPr>
        <p:spPr>
          <a:xfrm>
            <a:off x="3735853" y="6538419"/>
            <a:ext cx="4857069" cy="300947"/>
          </a:xfrm>
          <a:prstGeom prst="round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b="1">
                <a:solidFill>
                  <a:schemeClr val="tx1"/>
                </a:solidFill>
                <a:latin typeface="Nunito Sans SemiBold" pitchFamily="2" charset="77"/>
              </a:rPr>
              <a:t>Women-Owned  I  Disability-Owned  I  1% of Sales to Charity</a:t>
            </a:r>
          </a:p>
        </p:txBody>
      </p:sp>
      <p:sp>
        <p:nvSpPr>
          <p:cNvPr id="20" name="Arrow: Right 19">
            <a:extLst>
              <a:ext uri="{FF2B5EF4-FFF2-40B4-BE49-F238E27FC236}">
                <a16:creationId xmlns:a16="http://schemas.microsoft.com/office/drawing/2014/main" xmlns="" id="{E6911CF4-30BD-32EA-EFEB-9B5A994ABFBF}"/>
              </a:ext>
            </a:extLst>
          </p:cNvPr>
          <p:cNvSpPr/>
          <p:nvPr/>
        </p:nvSpPr>
        <p:spPr>
          <a:xfrm>
            <a:off x="7647182" y="3547929"/>
            <a:ext cx="982869" cy="485913"/>
          </a:xfrm>
          <a:prstGeom prst="rightArrow">
            <a:avLst/>
          </a:prstGeom>
          <a:solidFill>
            <a:srgbClr val="F3EFE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xmlns="" id="{22152074-D2A9-EE4D-0B96-51056A390BC9}"/>
              </a:ext>
            </a:extLst>
          </p:cNvPr>
          <p:cNvSpPr>
            <a:spLocks noGrp="1"/>
          </p:cNvSpPr>
          <p:nvPr>
            <p:ph type="sldNum" sz="quarter" idx="12"/>
          </p:nvPr>
        </p:nvSpPr>
        <p:spPr/>
        <p:txBody>
          <a:bodyPr/>
          <a:lstStyle/>
          <a:p>
            <a:fld id="{14F56494-DA34-1B48-9C53-C82351183D33}" type="slidenum">
              <a:rPr lang="en-US" smtClean="0"/>
              <a:t>12</a:t>
            </a:fld>
            <a:endParaRPr lang="en-US"/>
          </a:p>
        </p:txBody>
      </p:sp>
    </p:spTree>
    <p:extLst>
      <p:ext uri="{BB962C8B-B14F-4D97-AF65-F5344CB8AC3E}">
        <p14:creationId xmlns:p14="http://schemas.microsoft.com/office/powerpoint/2010/main" val="4120915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3000" b="1">
                <a:solidFill>
                  <a:schemeClr val="tx1"/>
                </a:solidFill>
                <a:latin typeface="Nunito Sans SemiBold"/>
                <a:cs typeface="Calibri"/>
              </a:rPr>
              <a:t>   </a:t>
            </a:r>
            <a:r>
              <a:rPr lang="en-US" sz="2400" b="1">
                <a:solidFill>
                  <a:schemeClr val="tx1"/>
                </a:solidFill>
                <a:latin typeface="Trade Gothic LT Std Extended" panose="020B0606020502020204" pitchFamily="34" charset="77"/>
                <a:cs typeface="Calibri"/>
              </a:rPr>
              <a:t>WANDER + IVY MIXED VARIETALS CASE</a:t>
            </a:r>
            <a:endParaRPr lang="en-US" sz="1200" b="1">
              <a:solidFill>
                <a:schemeClr val="tx1"/>
              </a:solidFill>
              <a:latin typeface="Trade Gothic LT Std Extended" panose="020B0606020502020204" pitchFamily="34" charset="77"/>
              <a:cs typeface="Calibri"/>
            </a:endParaRPr>
          </a:p>
          <a:p>
            <a:r>
              <a:rPr lang="en-US" sz="1200">
                <a:solidFill>
                  <a:schemeClr val="tx1"/>
                </a:solidFill>
                <a:latin typeface="Nunito Sans Light"/>
                <a:cs typeface="Calibri"/>
              </a:rPr>
              <a:t>         Premium Wine I Organic Grapes I Convenient Single Serve</a:t>
            </a:r>
            <a:endParaRPr lang="en-US" sz="1200">
              <a:solidFill>
                <a:schemeClr val="tx1"/>
              </a:solidFill>
              <a:latin typeface="Nunito Sans Light"/>
            </a:endParaRPr>
          </a:p>
        </p:txBody>
      </p:sp>
      <p:sp>
        <p:nvSpPr>
          <p:cNvPr id="11" name="TextBox 6"/>
          <p:cNvSpPr txBox="1">
            <a:spLocks noChangeArrowheads="1"/>
          </p:cNvSpPr>
          <p:nvPr/>
        </p:nvSpPr>
        <p:spPr bwMode="auto">
          <a:xfrm>
            <a:off x="7068725" y="1466009"/>
            <a:ext cx="5275595" cy="301508"/>
          </a:xfrm>
          <a:prstGeom prst="rect">
            <a:avLst/>
          </a:prstGeom>
          <a:noFill/>
          <a:ln w="9525">
            <a:noFill/>
            <a:miter lim="800000"/>
            <a:headEnd/>
            <a:tailEnd/>
          </a:ln>
        </p:spPr>
        <p:txBody>
          <a:bodyPr wrap="square" lIns="85231" tIns="42616" rIns="85231" bIns="42616" anchor="t">
            <a:spAutoFit/>
          </a:bodyPr>
          <a:lstStyle/>
          <a:p>
            <a:endParaRPr lang="en-US" sz="1400" b="1">
              <a:latin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xmlns="" id="{300ADBD8-68B1-ED43-B882-E59F8A50F9B3}"/>
              </a:ext>
            </a:extLst>
          </p:cNvPr>
          <p:cNvSpPr/>
          <p:nvPr/>
        </p:nvSpPr>
        <p:spPr>
          <a:xfrm>
            <a:off x="10124908" y="5336775"/>
            <a:ext cx="382385" cy="1496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6">
            <a:extLst>
              <a:ext uri="{FF2B5EF4-FFF2-40B4-BE49-F238E27FC236}">
                <a16:creationId xmlns:a16="http://schemas.microsoft.com/office/drawing/2014/main" xmlns="" id="{91497690-F5C7-F5D0-FF0D-639A1A5F2EA8}"/>
              </a:ext>
            </a:extLst>
          </p:cNvPr>
          <p:cNvSpPr txBox="1">
            <a:spLocks noChangeArrowheads="1"/>
          </p:cNvSpPr>
          <p:nvPr/>
        </p:nvSpPr>
        <p:spPr bwMode="auto">
          <a:xfrm>
            <a:off x="6096000" y="5070926"/>
            <a:ext cx="5866528" cy="778562"/>
          </a:xfrm>
          <a:prstGeom prst="rect">
            <a:avLst/>
          </a:prstGeom>
          <a:noFill/>
          <a:ln w="9525">
            <a:noFill/>
            <a:miter lim="800000"/>
            <a:headEnd/>
            <a:tailEnd/>
          </a:ln>
        </p:spPr>
        <p:txBody>
          <a:bodyPr wrap="square" lIns="85231" tIns="42616" rIns="85231" bIns="42616" anchor="t">
            <a:spAutoFit/>
          </a:bodyPr>
          <a:lstStyle/>
          <a:p>
            <a:r>
              <a:rPr lang="en-US" sz="1500" b="1">
                <a:latin typeface="Nunito Sans SemiBold"/>
                <a:cs typeface="Calibri"/>
              </a:rPr>
              <a:t>Merchandising Suggestion</a:t>
            </a:r>
            <a:r>
              <a:rPr lang="en-US" sz="1500">
                <a:latin typeface="Nunito Sans Light"/>
                <a:cs typeface="Calibri"/>
              </a:rPr>
              <a:t>: Order 4-pack carriers + display them on countertops with bottles to give shoppers a convenient way to create their own variety pack</a:t>
            </a:r>
            <a:endParaRPr lang="en-US" sz="1300">
              <a:latin typeface="Nunito Sans Light" pitchFamily="2" charset="77"/>
              <a:cs typeface="Calibri"/>
            </a:endParaRPr>
          </a:p>
        </p:txBody>
      </p:sp>
      <p:sp>
        <p:nvSpPr>
          <p:cNvPr id="5" name="TextBox 6">
            <a:extLst>
              <a:ext uri="{FF2B5EF4-FFF2-40B4-BE49-F238E27FC236}">
                <a16:creationId xmlns:a16="http://schemas.microsoft.com/office/drawing/2014/main" xmlns="" id="{825B93EC-9F77-B07B-1CB1-7FCD8497097D}"/>
              </a:ext>
            </a:extLst>
          </p:cNvPr>
          <p:cNvSpPr txBox="1">
            <a:spLocks noChangeArrowheads="1"/>
          </p:cNvSpPr>
          <p:nvPr/>
        </p:nvSpPr>
        <p:spPr bwMode="auto">
          <a:xfrm>
            <a:off x="4490614" y="1464840"/>
            <a:ext cx="3062327" cy="2625221"/>
          </a:xfrm>
          <a:prstGeom prst="rect">
            <a:avLst/>
          </a:prstGeom>
          <a:noFill/>
          <a:ln w="9525">
            <a:noFill/>
            <a:miter lim="800000"/>
            <a:headEnd/>
            <a:tailEnd/>
          </a:ln>
        </p:spPr>
        <p:txBody>
          <a:bodyPr wrap="square" lIns="85231" tIns="42616" rIns="85231" bIns="42616" anchor="t">
            <a:spAutoFit/>
          </a:bodyPr>
          <a:lstStyle/>
          <a:p>
            <a:pPr marL="285750" indent="-285750">
              <a:buFont typeface="Arial" panose="020B0604020202020204" pitchFamily="34" charset="0"/>
              <a:buChar char="•"/>
            </a:pPr>
            <a:r>
              <a:rPr lang="en-US" sz="1500">
                <a:latin typeface="Nunito Sans Light"/>
                <a:cs typeface="Calibri"/>
              </a:rPr>
              <a:t>Wander + Ivy accounts that carry multiple varietals have a </a:t>
            </a:r>
            <a:r>
              <a:rPr lang="en-US" sz="1500" b="1">
                <a:latin typeface="Nunito Sans SemiBold" pitchFamily="2" charset="77"/>
                <a:cs typeface="Calibri"/>
              </a:rPr>
              <a:t>higher velocity</a:t>
            </a:r>
            <a:endParaRPr lang="en-US" b="1">
              <a:latin typeface="Nunito Sans SemiBold" pitchFamily="2" charset="77"/>
            </a:endParaRPr>
          </a:p>
          <a:p>
            <a:endParaRPr lang="en-US" sz="1500">
              <a:latin typeface="Nunito Sans Light"/>
              <a:cs typeface="Calibri"/>
            </a:endParaRPr>
          </a:p>
          <a:p>
            <a:endParaRPr lang="en-US" sz="1500">
              <a:latin typeface="Nunito Sans Light"/>
              <a:cs typeface="Calibri"/>
            </a:endParaRPr>
          </a:p>
          <a:p>
            <a:pPr marL="285750" indent="-285750">
              <a:buFont typeface="Arial" panose="020B0604020202020204" pitchFamily="34" charset="0"/>
              <a:buChar char="•"/>
            </a:pPr>
            <a:r>
              <a:rPr lang="en-US" sz="1500">
                <a:latin typeface="Nunito Sans Light"/>
                <a:cs typeface="Calibri"/>
              </a:rPr>
              <a:t>Consumers seek out </a:t>
            </a:r>
            <a:r>
              <a:rPr lang="en-US" sz="1500" b="1">
                <a:latin typeface="Nunito Sans SemiBold" pitchFamily="2" charset="77"/>
                <a:cs typeface="Calibri"/>
              </a:rPr>
              <a:t>variety</a:t>
            </a:r>
            <a:endParaRPr lang="en-US" sz="1500" b="1">
              <a:latin typeface="Nunito Sans SemiBold" pitchFamily="2" charset="77"/>
              <a:cs typeface="Calibri" panose="020F0502020204030204" pitchFamily="34" charset="0"/>
            </a:endParaRPr>
          </a:p>
          <a:p>
            <a:pPr marL="285750" indent="-285750">
              <a:buFont typeface="Arial" panose="020B0604020202020204" pitchFamily="34" charset="0"/>
              <a:buChar char="•"/>
            </a:pPr>
            <a:endParaRPr lang="en-US" sz="1500">
              <a:latin typeface="Nunito Sans Light" pitchFamily="2" charset="77"/>
              <a:cs typeface="Calibri" panose="020F0502020204030204" pitchFamily="34" charset="0"/>
            </a:endParaRPr>
          </a:p>
          <a:p>
            <a:endParaRPr lang="en-US" sz="1500">
              <a:latin typeface="Nunito Sans Light"/>
              <a:cs typeface="Calibri"/>
            </a:endParaRPr>
          </a:p>
          <a:p>
            <a:pPr marL="285750" indent="-285750">
              <a:buFont typeface="Arial" panose="020B0604020202020204" pitchFamily="34" charset="0"/>
              <a:buChar char="•"/>
            </a:pPr>
            <a:r>
              <a:rPr lang="en-US" sz="1500">
                <a:latin typeface="Nunito Sans Light"/>
                <a:cs typeface="Calibri"/>
              </a:rPr>
              <a:t>Consumers are looking for </a:t>
            </a:r>
            <a:r>
              <a:rPr lang="en-US" sz="1500" b="1">
                <a:latin typeface="Nunito Sans SemiBold" pitchFamily="2" charset="77"/>
                <a:cs typeface="Calibri"/>
              </a:rPr>
              <a:t>Premium, Better For You + Convenience</a:t>
            </a:r>
            <a:endParaRPr lang="en-US" sz="1500" b="1">
              <a:latin typeface="Nunito Sans SemiBold" pitchFamily="2" charset="77"/>
              <a:cs typeface="Calibri" panose="020F0502020204030204" pitchFamily="34" charset="0"/>
            </a:endParaRPr>
          </a:p>
        </p:txBody>
      </p:sp>
      <p:sp>
        <p:nvSpPr>
          <p:cNvPr id="6" name="TextBox 6">
            <a:extLst>
              <a:ext uri="{FF2B5EF4-FFF2-40B4-BE49-F238E27FC236}">
                <a16:creationId xmlns:a16="http://schemas.microsoft.com/office/drawing/2014/main" xmlns="" id="{5EFCED12-394E-AC17-D99A-19749288E7DE}"/>
              </a:ext>
            </a:extLst>
          </p:cNvPr>
          <p:cNvSpPr txBox="1">
            <a:spLocks noChangeArrowheads="1"/>
          </p:cNvSpPr>
          <p:nvPr/>
        </p:nvSpPr>
        <p:spPr bwMode="auto">
          <a:xfrm>
            <a:off x="8626820" y="1445304"/>
            <a:ext cx="3454369" cy="2394389"/>
          </a:xfrm>
          <a:prstGeom prst="rect">
            <a:avLst/>
          </a:prstGeom>
          <a:noFill/>
          <a:ln w="9525">
            <a:noFill/>
            <a:miter lim="800000"/>
            <a:headEnd/>
            <a:tailEnd/>
          </a:ln>
        </p:spPr>
        <p:txBody>
          <a:bodyPr wrap="square" lIns="85231" tIns="42616" rIns="85231" bIns="42616" anchor="t">
            <a:spAutoFit/>
          </a:bodyPr>
          <a:lstStyle/>
          <a:p>
            <a:pPr marL="285750" indent="-285750">
              <a:buFont typeface="Wingdings"/>
              <a:buChar char="ü"/>
            </a:pPr>
            <a:r>
              <a:rPr lang="en-US" sz="1500">
                <a:latin typeface="Nunito Sans Light"/>
                <a:cs typeface="Calibri"/>
              </a:rPr>
              <a:t>Wander + Ivy Mixed Varietals Case allows you to bring in multiple varietals + </a:t>
            </a:r>
            <a:r>
              <a:rPr lang="en-US" sz="1500" b="1">
                <a:latin typeface="Nunito Sans SemiBold" pitchFamily="2" charset="77"/>
                <a:cs typeface="Calibri"/>
              </a:rPr>
              <a:t>grow velocity</a:t>
            </a:r>
            <a:r>
              <a:rPr lang="en-US" sz="1500">
                <a:latin typeface="Nunito Sans Light"/>
                <a:cs typeface="Calibri"/>
              </a:rPr>
              <a:t> at a </a:t>
            </a:r>
            <a:r>
              <a:rPr lang="en-US" sz="1500" b="1">
                <a:latin typeface="Nunito Sans SemiBold" pitchFamily="2" charset="77"/>
                <a:cs typeface="Calibri"/>
              </a:rPr>
              <a:t>lower overall upfront cost to you</a:t>
            </a:r>
          </a:p>
          <a:p>
            <a:pPr marL="285750" indent="-285750">
              <a:buFont typeface="Wingdings"/>
              <a:buChar char="ü"/>
            </a:pPr>
            <a:endParaRPr lang="en-US" sz="1500">
              <a:latin typeface="Nunito Sans Light"/>
              <a:cs typeface="Calibri"/>
            </a:endParaRPr>
          </a:p>
          <a:p>
            <a:pPr marL="285750" indent="-285750">
              <a:buFont typeface="Wingdings"/>
              <a:buChar char="ü"/>
            </a:pPr>
            <a:r>
              <a:rPr lang="en-US" sz="1500">
                <a:latin typeface="Nunito Sans Light"/>
                <a:cs typeface="Calibri"/>
              </a:rPr>
              <a:t>Offering shoppers multiple varietals can </a:t>
            </a:r>
            <a:r>
              <a:rPr lang="en-US" sz="1500" b="1">
                <a:latin typeface="Nunito Sans SemiBold" pitchFamily="2" charset="77"/>
                <a:cs typeface="Calibri"/>
              </a:rPr>
              <a:t>increase basket sizes</a:t>
            </a:r>
          </a:p>
          <a:p>
            <a:endParaRPr lang="en-US" sz="1500">
              <a:latin typeface="Nunito Sans Light" pitchFamily="2" charset="77"/>
              <a:cs typeface="Calibri" panose="020F0502020204030204" pitchFamily="34" charset="0"/>
            </a:endParaRPr>
          </a:p>
          <a:p>
            <a:pPr marL="285750" indent="-285750">
              <a:buFont typeface="Wingdings"/>
              <a:buChar char="ü"/>
            </a:pPr>
            <a:r>
              <a:rPr lang="en-US" sz="1500">
                <a:latin typeface="Nunito Sans Light"/>
                <a:cs typeface="Calibri"/>
              </a:rPr>
              <a:t>Display Wander + Ivy to meet your shoppers’ needs and </a:t>
            </a:r>
            <a:r>
              <a:rPr lang="en-US" sz="1500" b="1">
                <a:latin typeface="Nunito Sans SemiBold" pitchFamily="2" charset="77"/>
                <a:cs typeface="Calibri"/>
              </a:rPr>
              <a:t>increase sales</a:t>
            </a:r>
          </a:p>
        </p:txBody>
      </p:sp>
      <p:sp>
        <p:nvSpPr>
          <p:cNvPr id="7" name="Arrow: Right 6">
            <a:extLst>
              <a:ext uri="{FF2B5EF4-FFF2-40B4-BE49-F238E27FC236}">
                <a16:creationId xmlns:a16="http://schemas.microsoft.com/office/drawing/2014/main" xmlns="" id="{7CA2B2CD-6C05-ADAF-4F90-34618154FD70}"/>
              </a:ext>
            </a:extLst>
          </p:cNvPr>
          <p:cNvSpPr/>
          <p:nvPr/>
        </p:nvSpPr>
        <p:spPr>
          <a:xfrm>
            <a:off x="7549710" y="1380829"/>
            <a:ext cx="982869" cy="485913"/>
          </a:xfrm>
          <a:prstGeom prst="rightArrow">
            <a:avLst/>
          </a:prstGeom>
          <a:solidFill>
            <a:srgbClr val="F3EFEA"/>
          </a:solidFill>
          <a:ln>
            <a:solidFill>
              <a:srgbClr val="CBC1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xmlns="" id="{C3F3468D-4BAA-19F5-669F-7471EFFB6ED6}"/>
              </a:ext>
            </a:extLst>
          </p:cNvPr>
          <p:cNvSpPr/>
          <p:nvPr/>
        </p:nvSpPr>
        <p:spPr>
          <a:xfrm>
            <a:off x="7549709" y="2542082"/>
            <a:ext cx="982869" cy="485913"/>
          </a:xfrm>
          <a:prstGeom prst="rightArrow">
            <a:avLst/>
          </a:prstGeom>
          <a:solidFill>
            <a:srgbClr val="F3EFEA"/>
          </a:solidFill>
          <a:ln>
            <a:solidFill>
              <a:srgbClr val="CBC1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xmlns="" id="{E6911CF4-30BD-32EA-EFEB-9B5A994ABFBF}"/>
              </a:ext>
            </a:extLst>
          </p:cNvPr>
          <p:cNvSpPr/>
          <p:nvPr/>
        </p:nvSpPr>
        <p:spPr>
          <a:xfrm>
            <a:off x="7549708" y="3215651"/>
            <a:ext cx="982869" cy="485913"/>
          </a:xfrm>
          <a:prstGeom prst="rightArrow">
            <a:avLst/>
          </a:prstGeom>
          <a:solidFill>
            <a:srgbClr val="F3EFEA"/>
          </a:solidFill>
          <a:ln>
            <a:solidFill>
              <a:srgbClr val="CBC1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xmlns="" id="{22152074-D2A9-EE4D-0B96-51056A390BC9}"/>
              </a:ext>
            </a:extLst>
          </p:cNvPr>
          <p:cNvSpPr>
            <a:spLocks noGrp="1"/>
          </p:cNvSpPr>
          <p:nvPr>
            <p:ph type="sldNum" sz="quarter" idx="12"/>
          </p:nvPr>
        </p:nvSpPr>
        <p:spPr/>
        <p:txBody>
          <a:bodyPr/>
          <a:lstStyle/>
          <a:p>
            <a:fld id="{14F56494-DA34-1B48-9C53-C82351183D33}" type="slidenum">
              <a:rPr lang="en-US" smtClean="0"/>
              <a:t>13</a:t>
            </a:fld>
            <a:endParaRPr lang="en-US"/>
          </a:p>
        </p:txBody>
      </p:sp>
      <p:pic>
        <p:nvPicPr>
          <p:cNvPr id="14" name="Picture 13" descr="A red box with white text&#10;&#10;Description automatically generated">
            <a:extLst>
              <a:ext uri="{FF2B5EF4-FFF2-40B4-BE49-F238E27FC236}">
                <a16:creationId xmlns:a16="http://schemas.microsoft.com/office/drawing/2014/main" xmlns="" id="{646641F2-B288-2C34-1FF5-F6F1BD846797}"/>
              </a:ext>
            </a:extLst>
          </p:cNvPr>
          <p:cNvPicPr>
            <a:picLocks noChangeAspect="1"/>
          </p:cNvPicPr>
          <p:nvPr/>
        </p:nvPicPr>
        <p:blipFill>
          <a:blip r:embed="rId3"/>
          <a:stretch>
            <a:fillRect/>
          </a:stretch>
        </p:blipFill>
        <p:spPr>
          <a:xfrm>
            <a:off x="918409" y="535105"/>
            <a:ext cx="2830746" cy="2830746"/>
          </a:xfrm>
          <a:prstGeom prst="rect">
            <a:avLst/>
          </a:prstGeom>
        </p:spPr>
      </p:pic>
      <p:sp>
        <p:nvSpPr>
          <p:cNvPr id="15" name="TextBox 14">
            <a:extLst>
              <a:ext uri="{FF2B5EF4-FFF2-40B4-BE49-F238E27FC236}">
                <a16:creationId xmlns:a16="http://schemas.microsoft.com/office/drawing/2014/main" xmlns="" id="{D141ECCB-18B8-CC31-93B9-0033401F3B93}"/>
              </a:ext>
            </a:extLst>
          </p:cNvPr>
          <p:cNvSpPr txBox="1"/>
          <p:nvPr/>
        </p:nvSpPr>
        <p:spPr>
          <a:xfrm>
            <a:off x="110811" y="3120435"/>
            <a:ext cx="4294512" cy="738664"/>
          </a:xfrm>
          <a:prstGeom prst="rect">
            <a:avLst/>
          </a:prstGeom>
          <a:noFill/>
        </p:spPr>
        <p:txBody>
          <a:bodyPr wrap="square" rtlCol="0">
            <a:spAutoFit/>
          </a:bodyPr>
          <a:lstStyle/>
          <a:p>
            <a:pPr algn="ctr"/>
            <a:r>
              <a:rPr lang="en-US" sz="1400" b="1">
                <a:latin typeface="Nunito Sans SemiBold" pitchFamily="2" charset="77"/>
              </a:rPr>
              <a:t>Mixed Varietals Case </a:t>
            </a:r>
            <a:r>
              <a:rPr lang="en-US" sz="1400">
                <a:latin typeface="Nunito Sans Light" pitchFamily="2" charset="77"/>
              </a:rPr>
              <a:t>includes 24 bottles each of our three bestselling wines: French Rosé, California Chardonnay + California Cabernet Sauvignon </a:t>
            </a:r>
          </a:p>
        </p:txBody>
      </p:sp>
      <p:grpSp>
        <p:nvGrpSpPr>
          <p:cNvPr id="24" name="Group 23">
            <a:extLst>
              <a:ext uri="{FF2B5EF4-FFF2-40B4-BE49-F238E27FC236}">
                <a16:creationId xmlns:a16="http://schemas.microsoft.com/office/drawing/2014/main" xmlns="" id="{51A455E6-7EC0-C312-5878-CE297CB758C7}"/>
              </a:ext>
            </a:extLst>
          </p:cNvPr>
          <p:cNvGrpSpPr/>
          <p:nvPr/>
        </p:nvGrpSpPr>
        <p:grpSpPr>
          <a:xfrm>
            <a:off x="551280" y="4071031"/>
            <a:ext cx="2743200" cy="2830746"/>
            <a:chOff x="726566" y="4253942"/>
            <a:chExt cx="2441719" cy="2540058"/>
          </a:xfrm>
        </p:grpSpPr>
        <p:pic>
          <p:nvPicPr>
            <p:cNvPr id="18" name="Picture 17" descr="A bottle of liquid with a black cap&#10;&#10;Description automatically generated">
              <a:extLst>
                <a:ext uri="{FF2B5EF4-FFF2-40B4-BE49-F238E27FC236}">
                  <a16:creationId xmlns:a16="http://schemas.microsoft.com/office/drawing/2014/main" xmlns="" id="{FD9236A6-23C3-05CF-434E-1FF75A7C7324}"/>
                </a:ext>
              </a:extLst>
            </p:cNvPr>
            <p:cNvPicPr>
              <a:picLocks noChangeAspect="1"/>
            </p:cNvPicPr>
            <p:nvPr/>
          </p:nvPicPr>
          <p:blipFill rotWithShape="1">
            <a:blip r:embed="rId4"/>
            <a:srcRect r="35218"/>
            <a:stretch/>
          </p:blipFill>
          <p:spPr>
            <a:xfrm>
              <a:off x="726566" y="4253942"/>
              <a:ext cx="1173899" cy="2540058"/>
            </a:xfrm>
            <a:prstGeom prst="rect">
              <a:avLst/>
            </a:prstGeom>
          </p:spPr>
        </p:pic>
        <p:pic>
          <p:nvPicPr>
            <p:cNvPr id="21" name="Picture 20" descr="A white and gold bottle with a graphic design on it&#10;&#10;Description automatically generated">
              <a:extLst>
                <a:ext uri="{FF2B5EF4-FFF2-40B4-BE49-F238E27FC236}">
                  <a16:creationId xmlns:a16="http://schemas.microsoft.com/office/drawing/2014/main" xmlns="" id="{95040955-9A8D-B02E-1695-E6DE37698876}"/>
                </a:ext>
              </a:extLst>
            </p:cNvPr>
            <p:cNvPicPr>
              <a:picLocks noChangeAspect="1"/>
            </p:cNvPicPr>
            <p:nvPr/>
          </p:nvPicPr>
          <p:blipFill>
            <a:blip r:embed="rId5"/>
            <a:stretch>
              <a:fillRect/>
            </a:stretch>
          </p:blipFill>
          <p:spPr>
            <a:xfrm>
              <a:off x="1961716" y="4480966"/>
              <a:ext cx="567568" cy="2038997"/>
            </a:xfrm>
            <a:prstGeom prst="rect">
              <a:avLst/>
            </a:prstGeom>
          </p:spPr>
        </p:pic>
        <p:pic>
          <p:nvPicPr>
            <p:cNvPr id="23" name="Picture 22" descr="A bottle of wine with a graphic design on it&#10;&#10;Description automatically generated">
              <a:extLst>
                <a:ext uri="{FF2B5EF4-FFF2-40B4-BE49-F238E27FC236}">
                  <a16:creationId xmlns:a16="http://schemas.microsoft.com/office/drawing/2014/main" xmlns="" id="{051D980B-C1DE-3DF8-ACEF-C72EE2B2EB18}"/>
                </a:ext>
              </a:extLst>
            </p:cNvPr>
            <p:cNvPicPr>
              <a:picLocks noChangeAspect="1"/>
            </p:cNvPicPr>
            <p:nvPr/>
          </p:nvPicPr>
          <p:blipFill rotWithShape="1">
            <a:blip r:embed="rId6"/>
            <a:srcRect l="5703"/>
            <a:stretch/>
          </p:blipFill>
          <p:spPr>
            <a:xfrm>
              <a:off x="2590535" y="4462514"/>
              <a:ext cx="577750" cy="2075905"/>
            </a:xfrm>
            <a:prstGeom prst="rect">
              <a:avLst/>
            </a:prstGeom>
          </p:spPr>
        </p:pic>
      </p:grpSp>
      <p:grpSp>
        <p:nvGrpSpPr>
          <p:cNvPr id="32" name="Group 31">
            <a:extLst>
              <a:ext uri="{FF2B5EF4-FFF2-40B4-BE49-F238E27FC236}">
                <a16:creationId xmlns:a16="http://schemas.microsoft.com/office/drawing/2014/main" xmlns="" id="{4616B1D5-70F6-B57F-C67A-60929B6F8F32}"/>
              </a:ext>
            </a:extLst>
          </p:cNvPr>
          <p:cNvGrpSpPr/>
          <p:nvPr/>
        </p:nvGrpSpPr>
        <p:grpSpPr>
          <a:xfrm>
            <a:off x="1626610" y="4058619"/>
            <a:ext cx="1790125" cy="403479"/>
            <a:chOff x="1544341" y="4245096"/>
            <a:chExt cx="1790125" cy="403479"/>
          </a:xfrm>
        </p:grpSpPr>
        <p:grpSp>
          <p:nvGrpSpPr>
            <p:cNvPr id="31" name="Group 30">
              <a:extLst>
                <a:ext uri="{FF2B5EF4-FFF2-40B4-BE49-F238E27FC236}">
                  <a16:creationId xmlns:a16="http://schemas.microsoft.com/office/drawing/2014/main" xmlns="" id="{224BED97-274E-775D-B6FC-4FAA815D7DCF}"/>
                </a:ext>
              </a:extLst>
            </p:cNvPr>
            <p:cNvGrpSpPr/>
            <p:nvPr/>
          </p:nvGrpSpPr>
          <p:grpSpPr>
            <a:xfrm>
              <a:off x="1544341" y="4245096"/>
              <a:ext cx="1778838" cy="403479"/>
              <a:chOff x="1544341" y="4245096"/>
              <a:chExt cx="1778838" cy="403479"/>
            </a:xfrm>
          </p:grpSpPr>
          <p:sp>
            <p:nvSpPr>
              <p:cNvPr id="25" name="Oval 24">
                <a:extLst>
                  <a:ext uri="{FF2B5EF4-FFF2-40B4-BE49-F238E27FC236}">
                    <a16:creationId xmlns:a16="http://schemas.microsoft.com/office/drawing/2014/main" xmlns="" id="{A176A1AA-0267-D8C2-65F0-31DDE06ECFD3}"/>
                  </a:ext>
                </a:extLst>
              </p:cNvPr>
              <p:cNvSpPr/>
              <p:nvPr/>
            </p:nvSpPr>
            <p:spPr>
              <a:xfrm>
                <a:off x="1557848" y="4253594"/>
                <a:ext cx="378497" cy="394981"/>
              </a:xfrm>
              <a:prstGeom prst="ellipse">
                <a:avLst/>
              </a:prstGeom>
              <a:solidFill>
                <a:srgbClr val="6B1832"/>
              </a:solidFill>
              <a:ln>
                <a:solidFill>
                  <a:srgbClr val="6B18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xmlns="" id="{3D536AC1-7008-F7A0-DF2F-F7FAF7308CE5}"/>
                  </a:ext>
                </a:extLst>
              </p:cNvPr>
              <p:cNvSpPr/>
              <p:nvPr/>
            </p:nvSpPr>
            <p:spPr>
              <a:xfrm>
                <a:off x="2251513" y="4253037"/>
                <a:ext cx="378497" cy="394981"/>
              </a:xfrm>
              <a:prstGeom prst="ellipse">
                <a:avLst/>
              </a:prstGeom>
              <a:solidFill>
                <a:srgbClr val="6B1832"/>
              </a:solidFill>
              <a:ln>
                <a:solidFill>
                  <a:srgbClr val="6B18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xmlns="" id="{02791F02-64F3-8048-A548-F0360B1EA2EE}"/>
                  </a:ext>
                </a:extLst>
              </p:cNvPr>
              <p:cNvSpPr/>
              <p:nvPr/>
            </p:nvSpPr>
            <p:spPr>
              <a:xfrm>
                <a:off x="2944682" y="4253036"/>
                <a:ext cx="378497" cy="394981"/>
              </a:xfrm>
              <a:prstGeom prst="ellipse">
                <a:avLst/>
              </a:prstGeom>
              <a:solidFill>
                <a:srgbClr val="6B1832"/>
              </a:solidFill>
              <a:ln>
                <a:solidFill>
                  <a:srgbClr val="6B18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xmlns="" id="{1DB77F9F-C431-C04D-2AE8-CC75229AFB75}"/>
                  </a:ext>
                </a:extLst>
              </p:cNvPr>
              <p:cNvSpPr txBox="1"/>
              <p:nvPr/>
            </p:nvSpPr>
            <p:spPr>
              <a:xfrm>
                <a:off x="1544341" y="4253036"/>
                <a:ext cx="401072" cy="369332"/>
              </a:xfrm>
              <a:prstGeom prst="rect">
                <a:avLst/>
              </a:prstGeom>
              <a:noFill/>
            </p:spPr>
            <p:txBody>
              <a:bodyPr wrap="none" rtlCol="0">
                <a:spAutoFit/>
              </a:bodyPr>
              <a:lstStyle/>
              <a:p>
                <a:r>
                  <a:rPr lang="en-US">
                    <a:solidFill>
                      <a:schemeClr val="bg1"/>
                    </a:solidFill>
                  </a:rPr>
                  <a:t>x8</a:t>
                </a:r>
              </a:p>
            </p:txBody>
          </p:sp>
          <p:sp>
            <p:nvSpPr>
              <p:cNvPr id="29" name="TextBox 28">
                <a:extLst>
                  <a:ext uri="{FF2B5EF4-FFF2-40B4-BE49-F238E27FC236}">
                    <a16:creationId xmlns:a16="http://schemas.microsoft.com/office/drawing/2014/main" xmlns="" id="{89CA74FB-9880-19CD-1103-AEA99DB55CEF}"/>
                  </a:ext>
                </a:extLst>
              </p:cNvPr>
              <p:cNvSpPr txBox="1"/>
              <p:nvPr/>
            </p:nvSpPr>
            <p:spPr>
              <a:xfrm>
                <a:off x="2244511" y="4245096"/>
                <a:ext cx="401072" cy="369332"/>
              </a:xfrm>
              <a:prstGeom prst="rect">
                <a:avLst/>
              </a:prstGeom>
              <a:noFill/>
            </p:spPr>
            <p:txBody>
              <a:bodyPr wrap="none" rtlCol="0">
                <a:spAutoFit/>
              </a:bodyPr>
              <a:lstStyle/>
              <a:p>
                <a:r>
                  <a:rPr lang="en-US">
                    <a:solidFill>
                      <a:schemeClr val="bg1"/>
                    </a:solidFill>
                  </a:rPr>
                  <a:t>x8</a:t>
                </a:r>
              </a:p>
            </p:txBody>
          </p:sp>
        </p:grpSp>
        <p:sp>
          <p:nvSpPr>
            <p:cNvPr id="30" name="TextBox 29">
              <a:extLst>
                <a:ext uri="{FF2B5EF4-FFF2-40B4-BE49-F238E27FC236}">
                  <a16:creationId xmlns:a16="http://schemas.microsoft.com/office/drawing/2014/main" xmlns="" id="{7203C4F5-D7A3-7391-A4FE-F760ACF7D42C}"/>
                </a:ext>
              </a:extLst>
            </p:cNvPr>
            <p:cNvSpPr txBox="1"/>
            <p:nvPr/>
          </p:nvSpPr>
          <p:spPr>
            <a:xfrm>
              <a:off x="2933394" y="4265860"/>
              <a:ext cx="401072" cy="369332"/>
            </a:xfrm>
            <a:prstGeom prst="rect">
              <a:avLst/>
            </a:prstGeom>
            <a:noFill/>
          </p:spPr>
          <p:txBody>
            <a:bodyPr wrap="none" rtlCol="0">
              <a:spAutoFit/>
            </a:bodyPr>
            <a:lstStyle/>
            <a:p>
              <a:r>
                <a:rPr lang="en-US">
                  <a:solidFill>
                    <a:schemeClr val="bg1"/>
                  </a:solidFill>
                </a:rPr>
                <a:t>x8</a:t>
              </a:r>
            </a:p>
          </p:txBody>
        </p:sp>
      </p:grpSp>
      <p:pic>
        <p:nvPicPr>
          <p:cNvPr id="34" name="Picture 33" descr="A group of bottles in a cardboard holder&#10;&#10;Description automatically generated">
            <a:extLst>
              <a:ext uri="{FF2B5EF4-FFF2-40B4-BE49-F238E27FC236}">
                <a16:creationId xmlns:a16="http://schemas.microsoft.com/office/drawing/2014/main" xmlns="" id="{0AC18433-4E5B-4B1D-8B38-A46224963EC5}"/>
              </a:ext>
            </a:extLst>
          </p:cNvPr>
          <p:cNvPicPr>
            <a:picLocks noChangeAspect="1"/>
          </p:cNvPicPr>
          <p:nvPr/>
        </p:nvPicPr>
        <p:blipFill rotWithShape="1">
          <a:blip r:embed="rId7"/>
          <a:srcRect l="25973" t="11111" r="27203" b="13433"/>
          <a:stretch/>
        </p:blipFill>
        <p:spPr>
          <a:xfrm>
            <a:off x="4904010" y="4491926"/>
            <a:ext cx="1048530" cy="1689698"/>
          </a:xfrm>
          <a:prstGeom prst="rect">
            <a:avLst/>
          </a:prstGeom>
        </p:spPr>
      </p:pic>
    </p:spTree>
    <p:extLst>
      <p:ext uri="{BB962C8B-B14F-4D97-AF65-F5344CB8AC3E}">
        <p14:creationId xmlns:p14="http://schemas.microsoft.com/office/powerpoint/2010/main" val="2710695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rPr>
              <a:t>BRAND SUCCESS | GROWTH + EXPANSION </a:t>
            </a:r>
          </a:p>
        </p:txBody>
      </p:sp>
      <p:sp>
        <p:nvSpPr>
          <p:cNvPr id="22" name="Slide Number Placeholder 21">
            <a:extLst>
              <a:ext uri="{FF2B5EF4-FFF2-40B4-BE49-F238E27FC236}">
                <a16:creationId xmlns:a16="http://schemas.microsoft.com/office/drawing/2014/main" xmlns="" id="{2DED40CE-80A2-800A-C00D-139A80E26338}"/>
              </a:ext>
            </a:extLst>
          </p:cNvPr>
          <p:cNvSpPr>
            <a:spLocks noGrp="1"/>
          </p:cNvSpPr>
          <p:nvPr>
            <p:ph type="sldNum" sz="quarter" idx="12"/>
          </p:nvPr>
        </p:nvSpPr>
        <p:spPr/>
        <p:txBody>
          <a:bodyPr/>
          <a:lstStyle/>
          <a:p>
            <a:fld id="{FA754730-305C-A841-BA96-636C66D6B6C3}" type="slidenum">
              <a:rPr lang="en-US" smtClean="0"/>
              <a:t>14</a:t>
            </a:fld>
            <a:endParaRPr lang="en-US"/>
          </a:p>
        </p:txBody>
      </p:sp>
      <p:grpSp>
        <p:nvGrpSpPr>
          <p:cNvPr id="4" name="Group 3">
            <a:extLst>
              <a:ext uri="{FF2B5EF4-FFF2-40B4-BE49-F238E27FC236}">
                <a16:creationId xmlns:a16="http://schemas.microsoft.com/office/drawing/2014/main" xmlns="" id="{9D8F99CB-CC8A-8B2C-00D4-920046567DC7}"/>
              </a:ext>
            </a:extLst>
          </p:cNvPr>
          <p:cNvGrpSpPr/>
          <p:nvPr/>
        </p:nvGrpSpPr>
        <p:grpSpPr>
          <a:xfrm>
            <a:off x="6471347" y="1034368"/>
            <a:ext cx="4626963" cy="5365765"/>
            <a:chOff x="6471343" y="1034365"/>
            <a:chExt cx="4626963" cy="5365765"/>
          </a:xfrm>
        </p:grpSpPr>
        <p:sp>
          <p:nvSpPr>
            <p:cNvPr id="23" name="Rectangle 22">
              <a:extLst>
                <a:ext uri="{FF2B5EF4-FFF2-40B4-BE49-F238E27FC236}">
                  <a16:creationId xmlns:a16="http://schemas.microsoft.com/office/drawing/2014/main" xmlns="" id="{E1206FE5-6CB2-B105-05BC-43D6DEEA788C}"/>
                </a:ext>
              </a:extLst>
            </p:cNvPr>
            <p:cNvSpPr/>
            <p:nvPr/>
          </p:nvSpPr>
          <p:spPr>
            <a:xfrm>
              <a:off x="6471343" y="1219333"/>
              <a:ext cx="4626963" cy="5180797"/>
            </a:xfrm>
            <a:prstGeom prst="rect">
              <a:avLst/>
            </a:prstGeom>
            <a:solidFill>
              <a:srgbClr val="F3EF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a:t>
              </a:r>
            </a:p>
          </p:txBody>
        </p:sp>
        <p:pic>
          <p:nvPicPr>
            <p:cNvPr id="24" name="Picture 23">
              <a:extLst>
                <a:ext uri="{FF2B5EF4-FFF2-40B4-BE49-F238E27FC236}">
                  <a16:creationId xmlns:a16="http://schemas.microsoft.com/office/drawing/2014/main" xmlns="" id="{1334C0DA-52E1-0095-7466-DA0F39DE6B1B}"/>
                </a:ext>
              </a:extLst>
            </p:cNvPr>
            <p:cNvPicPr>
              <a:picLocks noChangeAspect="1"/>
            </p:cNvPicPr>
            <p:nvPr/>
          </p:nvPicPr>
          <p:blipFill>
            <a:blip r:embed="rId3"/>
            <a:stretch>
              <a:fillRect/>
            </a:stretch>
          </p:blipFill>
          <p:spPr>
            <a:xfrm>
              <a:off x="6922212" y="1603158"/>
              <a:ext cx="688460" cy="688460"/>
            </a:xfrm>
            <a:prstGeom prst="rect">
              <a:avLst/>
            </a:prstGeom>
          </p:spPr>
        </p:pic>
        <p:pic>
          <p:nvPicPr>
            <p:cNvPr id="25" name="Picture 24">
              <a:extLst>
                <a:ext uri="{FF2B5EF4-FFF2-40B4-BE49-F238E27FC236}">
                  <a16:creationId xmlns:a16="http://schemas.microsoft.com/office/drawing/2014/main" xmlns="" id="{8F9F8E1D-2BCB-C0DD-8D00-E5E29ADF8F28}"/>
                </a:ext>
              </a:extLst>
            </p:cNvPr>
            <p:cNvPicPr>
              <a:picLocks noChangeAspect="1"/>
            </p:cNvPicPr>
            <p:nvPr/>
          </p:nvPicPr>
          <p:blipFill>
            <a:blip r:embed="rId4">
              <a:biLevel thresh="50000"/>
            </a:blip>
            <a:stretch>
              <a:fillRect/>
            </a:stretch>
          </p:blipFill>
          <p:spPr>
            <a:xfrm>
              <a:off x="6837772" y="5413473"/>
              <a:ext cx="724995" cy="567913"/>
            </a:xfrm>
            <a:prstGeom prst="rect">
              <a:avLst/>
            </a:prstGeom>
          </p:spPr>
        </p:pic>
        <p:sp>
          <p:nvSpPr>
            <p:cNvPr id="26" name="TextBox 25">
              <a:extLst>
                <a:ext uri="{FF2B5EF4-FFF2-40B4-BE49-F238E27FC236}">
                  <a16:creationId xmlns:a16="http://schemas.microsoft.com/office/drawing/2014/main" xmlns="" id="{E86688E6-15A5-65ED-E850-5DCE8C2C889C}"/>
                </a:ext>
              </a:extLst>
            </p:cNvPr>
            <p:cNvSpPr txBox="1"/>
            <p:nvPr/>
          </p:nvSpPr>
          <p:spPr>
            <a:xfrm>
              <a:off x="6471343" y="1034365"/>
              <a:ext cx="4626963" cy="369332"/>
            </a:xfrm>
            <a:prstGeom prst="rect">
              <a:avLst/>
            </a:prstGeom>
            <a:noFill/>
          </p:spPr>
          <p:txBody>
            <a:bodyPr wrap="square">
              <a:spAutoFit/>
            </a:bodyPr>
            <a:lstStyle/>
            <a:p>
              <a:pPr algn="ctr"/>
              <a:r>
                <a:rPr lang="en-US" b="1">
                  <a:latin typeface="Trade Gothic LT Std Extended" panose="020B0606020502020204" pitchFamily="34" charset="77"/>
                </a:rPr>
                <a:t>KEY RETAIL PARTNERS</a:t>
              </a:r>
            </a:p>
          </p:txBody>
        </p:sp>
        <p:pic>
          <p:nvPicPr>
            <p:cNvPr id="27" name="Picture 26">
              <a:extLst>
                <a:ext uri="{FF2B5EF4-FFF2-40B4-BE49-F238E27FC236}">
                  <a16:creationId xmlns:a16="http://schemas.microsoft.com/office/drawing/2014/main" xmlns="" id="{19B5E1C2-8B1B-FB81-61E9-33FF2B922FE1}"/>
                </a:ext>
              </a:extLst>
            </p:cNvPr>
            <p:cNvPicPr>
              <a:picLocks noChangeAspect="1"/>
            </p:cNvPicPr>
            <p:nvPr/>
          </p:nvPicPr>
          <p:blipFill>
            <a:blip r:embed="rId5"/>
            <a:stretch>
              <a:fillRect/>
            </a:stretch>
          </p:blipFill>
          <p:spPr>
            <a:xfrm>
              <a:off x="6789869" y="4277955"/>
              <a:ext cx="820803" cy="689877"/>
            </a:xfrm>
            <a:prstGeom prst="rect">
              <a:avLst/>
            </a:prstGeom>
          </p:spPr>
        </p:pic>
        <p:pic>
          <p:nvPicPr>
            <p:cNvPr id="28" name="Picture 27">
              <a:extLst>
                <a:ext uri="{FF2B5EF4-FFF2-40B4-BE49-F238E27FC236}">
                  <a16:creationId xmlns:a16="http://schemas.microsoft.com/office/drawing/2014/main" xmlns="" id="{DECABFD5-0059-9A72-1376-CC8279EC686D}"/>
                </a:ext>
              </a:extLst>
            </p:cNvPr>
            <p:cNvPicPr>
              <a:picLocks noChangeAspect="1"/>
            </p:cNvPicPr>
            <p:nvPr/>
          </p:nvPicPr>
          <p:blipFill>
            <a:blip r:embed="rId6"/>
            <a:stretch>
              <a:fillRect/>
            </a:stretch>
          </p:blipFill>
          <p:spPr>
            <a:xfrm>
              <a:off x="9551686" y="1414799"/>
              <a:ext cx="1125221" cy="1125221"/>
            </a:xfrm>
            <a:prstGeom prst="rect">
              <a:avLst/>
            </a:prstGeom>
          </p:spPr>
        </p:pic>
        <p:pic>
          <p:nvPicPr>
            <p:cNvPr id="29" name="Picture 28">
              <a:extLst>
                <a:ext uri="{FF2B5EF4-FFF2-40B4-BE49-F238E27FC236}">
                  <a16:creationId xmlns:a16="http://schemas.microsoft.com/office/drawing/2014/main" xmlns="" id="{B1A68374-7CE3-D55F-86D1-6DD50B395754}"/>
                </a:ext>
              </a:extLst>
            </p:cNvPr>
            <p:cNvPicPr>
              <a:picLocks noChangeAspect="1"/>
            </p:cNvPicPr>
            <p:nvPr/>
          </p:nvPicPr>
          <p:blipFill>
            <a:blip r:embed="rId7"/>
            <a:stretch>
              <a:fillRect/>
            </a:stretch>
          </p:blipFill>
          <p:spPr>
            <a:xfrm>
              <a:off x="9745946" y="5254317"/>
              <a:ext cx="806605" cy="806605"/>
            </a:xfrm>
            <a:prstGeom prst="rect">
              <a:avLst/>
            </a:prstGeom>
          </p:spPr>
        </p:pic>
        <p:pic>
          <p:nvPicPr>
            <p:cNvPr id="30" name="Picture 29">
              <a:extLst>
                <a:ext uri="{FF2B5EF4-FFF2-40B4-BE49-F238E27FC236}">
                  <a16:creationId xmlns:a16="http://schemas.microsoft.com/office/drawing/2014/main" xmlns="" id="{D8642439-BD87-8A24-2DDC-7CA74621E15B}"/>
                </a:ext>
              </a:extLst>
            </p:cNvPr>
            <p:cNvPicPr>
              <a:picLocks noChangeAspect="1"/>
            </p:cNvPicPr>
            <p:nvPr/>
          </p:nvPicPr>
          <p:blipFill>
            <a:blip r:embed="rId8"/>
            <a:stretch>
              <a:fillRect/>
            </a:stretch>
          </p:blipFill>
          <p:spPr>
            <a:xfrm>
              <a:off x="6672234" y="2692374"/>
              <a:ext cx="1194441" cy="296904"/>
            </a:xfrm>
            <a:prstGeom prst="rect">
              <a:avLst/>
            </a:prstGeom>
          </p:spPr>
        </p:pic>
        <p:pic>
          <p:nvPicPr>
            <p:cNvPr id="31" name="Picture 30">
              <a:extLst>
                <a:ext uri="{FF2B5EF4-FFF2-40B4-BE49-F238E27FC236}">
                  <a16:creationId xmlns:a16="http://schemas.microsoft.com/office/drawing/2014/main" xmlns="" id="{B39EB0FA-B811-A7AA-993F-3613061D6445}"/>
                </a:ext>
              </a:extLst>
            </p:cNvPr>
            <p:cNvPicPr>
              <a:picLocks noChangeAspect="1"/>
            </p:cNvPicPr>
            <p:nvPr/>
          </p:nvPicPr>
          <p:blipFill>
            <a:blip r:embed="rId9"/>
            <a:stretch>
              <a:fillRect/>
            </a:stretch>
          </p:blipFill>
          <p:spPr>
            <a:xfrm>
              <a:off x="7841261" y="2557274"/>
              <a:ext cx="1591522" cy="605141"/>
            </a:xfrm>
            <a:prstGeom prst="rect">
              <a:avLst/>
            </a:prstGeom>
          </p:spPr>
        </p:pic>
        <p:pic>
          <p:nvPicPr>
            <p:cNvPr id="32" name="Picture 31">
              <a:extLst>
                <a:ext uri="{FF2B5EF4-FFF2-40B4-BE49-F238E27FC236}">
                  <a16:creationId xmlns:a16="http://schemas.microsoft.com/office/drawing/2014/main" xmlns="" id="{3A08B74D-6258-B6EF-049B-C0D2D0BA6A1D}"/>
                </a:ext>
              </a:extLst>
            </p:cNvPr>
            <p:cNvPicPr>
              <a:picLocks noChangeAspect="1"/>
            </p:cNvPicPr>
            <p:nvPr/>
          </p:nvPicPr>
          <p:blipFill>
            <a:blip r:embed="rId10"/>
            <a:stretch>
              <a:fillRect/>
            </a:stretch>
          </p:blipFill>
          <p:spPr>
            <a:xfrm>
              <a:off x="8215487" y="4199064"/>
              <a:ext cx="859915" cy="859915"/>
            </a:xfrm>
            <a:prstGeom prst="rect">
              <a:avLst/>
            </a:prstGeom>
          </p:spPr>
        </p:pic>
        <p:pic>
          <p:nvPicPr>
            <p:cNvPr id="33" name="Picture 32">
              <a:extLst>
                <a:ext uri="{FF2B5EF4-FFF2-40B4-BE49-F238E27FC236}">
                  <a16:creationId xmlns:a16="http://schemas.microsoft.com/office/drawing/2014/main" xmlns="" id="{F7DCA278-3283-9429-BBA4-4C2FD03C7A72}"/>
                </a:ext>
              </a:extLst>
            </p:cNvPr>
            <p:cNvPicPr>
              <a:picLocks noChangeAspect="1"/>
            </p:cNvPicPr>
            <p:nvPr/>
          </p:nvPicPr>
          <p:blipFill>
            <a:blip r:embed="rId11"/>
            <a:stretch>
              <a:fillRect/>
            </a:stretch>
          </p:blipFill>
          <p:spPr>
            <a:xfrm>
              <a:off x="8282946" y="5450090"/>
              <a:ext cx="724995" cy="494677"/>
            </a:xfrm>
            <a:prstGeom prst="rect">
              <a:avLst/>
            </a:prstGeom>
          </p:spPr>
        </p:pic>
        <p:pic>
          <p:nvPicPr>
            <p:cNvPr id="34" name="Picture 33">
              <a:extLst>
                <a:ext uri="{FF2B5EF4-FFF2-40B4-BE49-F238E27FC236}">
                  <a16:creationId xmlns:a16="http://schemas.microsoft.com/office/drawing/2014/main" xmlns="" id="{5BA9DBF0-068A-01F5-3452-2B113448016E}"/>
                </a:ext>
              </a:extLst>
            </p:cNvPr>
            <p:cNvPicPr>
              <a:picLocks noChangeAspect="1"/>
            </p:cNvPicPr>
            <p:nvPr/>
          </p:nvPicPr>
          <p:blipFill>
            <a:blip r:embed="rId12"/>
            <a:srcRect/>
            <a:stretch/>
          </p:blipFill>
          <p:spPr>
            <a:xfrm>
              <a:off x="6721986" y="3201502"/>
              <a:ext cx="1045279" cy="1045279"/>
            </a:xfrm>
            <a:prstGeom prst="rect">
              <a:avLst/>
            </a:prstGeom>
          </p:spPr>
        </p:pic>
        <p:pic>
          <p:nvPicPr>
            <p:cNvPr id="35" name="Picture 34">
              <a:extLst>
                <a:ext uri="{FF2B5EF4-FFF2-40B4-BE49-F238E27FC236}">
                  <a16:creationId xmlns:a16="http://schemas.microsoft.com/office/drawing/2014/main" xmlns="" id="{C2E90CA0-5258-FF29-6C7E-C8C2C1817E02}"/>
                </a:ext>
              </a:extLst>
            </p:cNvPr>
            <p:cNvPicPr>
              <a:picLocks noChangeAspect="1"/>
            </p:cNvPicPr>
            <p:nvPr/>
          </p:nvPicPr>
          <p:blipFill>
            <a:blip r:embed="rId13"/>
            <a:stretch>
              <a:fillRect/>
            </a:stretch>
          </p:blipFill>
          <p:spPr>
            <a:xfrm>
              <a:off x="8031240" y="1333182"/>
              <a:ext cx="1228411" cy="1228411"/>
            </a:xfrm>
            <a:prstGeom prst="rect">
              <a:avLst/>
            </a:prstGeom>
          </p:spPr>
        </p:pic>
        <p:pic>
          <p:nvPicPr>
            <p:cNvPr id="36" name="Picture 35">
              <a:extLst>
                <a:ext uri="{FF2B5EF4-FFF2-40B4-BE49-F238E27FC236}">
                  <a16:creationId xmlns:a16="http://schemas.microsoft.com/office/drawing/2014/main" xmlns="" id="{23843808-AC93-B594-F728-008C168EE11A}"/>
                </a:ext>
              </a:extLst>
            </p:cNvPr>
            <p:cNvPicPr>
              <a:picLocks noChangeAspect="1"/>
            </p:cNvPicPr>
            <p:nvPr/>
          </p:nvPicPr>
          <p:blipFill>
            <a:blip r:embed="rId14"/>
            <a:stretch>
              <a:fillRect/>
            </a:stretch>
          </p:blipFill>
          <p:spPr>
            <a:xfrm>
              <a:off x="9645808" y="4143637"/>
              <a:ext cx="936976" cy="936976"/>
            </a:xfrm>
            <a:prstGeom prst="rect">
              <a:avLst/>
            </a:prstGeom>
          </p:spPr>
        </p:pic>
        <p:pic>
          <p:nvPicPr>
            <p:cNvPr id="37" name="Picture 36">
              <a:extLst>
                <a:ext uri="{FF2B5EF4-FFF2-40B4-BE49-F238E27FC236}">
                  <a16:creationId xmlns:a16="http://schemas.microsoft.com/office/drawing/2014/main" xmlns="" id="{6D0A0C78-535D-D4D8-B9BE-1A7A80A47C77}"/>
                </a:ext>
              </a:extLst>
            </p:cNvPr>
            <p:cNvPicPr>
              <a:picLocks noChangeAspect="1"/>
            </p:cNvPicPr>
            <p:nvPr/>
          </p:nvPicPr>
          <p:blipFill>
            <a:blip r:embed="rId15"/>
            <a:stretch>
              <a:fillRect/>
            </a:stretch>
          </p:blipFill>
          <p:spPr>
            <a:xfrm>
              <a:off x="9680761" y="3532139"/>
              <a:ext cx="936976" cy="384007"/>
            </a:xfrm>
            <a:prstGeom prst="rect">
              <a:avLst/>
            </a:prstGeom>
          </p:spPr>
        </p:pic>
        <p:pic>
          <p:nvPicPr>
            <p:cNvPr id="38" name="Picture 37">
              <a:extLst>
                <a:ext uri="{FF2B5EF4-FFF2-40B4-BE49-F238E27FC236}">
                  <a16:creationId xmlns:a16="http://schemas.microsoft.com/office/drawing/2014/main" xmlns="" id="{9D733738-9AA6-7435-D289-911B26FFD12B}"/>
                </a:ext>
              </a:extLst>
            </p:cNvPr>
            <p:cNvPicPr>
              <a:picLocks noChangeAspect="1"/>
            </p:cNvPicPr>
            <p:nvPr/>
          </p:nvPicPr>
          <p:blipFill>
            <a:blip r:embed="rId16">
              <a:biLevel thresh="50000"/>
            </a:blip>
            <a:stretch>
              <a:fillRect/>
            </a:stretch>
          </p:blipFill>
          <p:spPr>
            <a:xfrm>
              <a:off x="8207748" y="3545137"/>
              <a:ext cx="1045279" cy="369332"/>
            </a:xfrm>
            <a:prstGeom prst="rect">
              <a:avLst/>
            </a:prstGeom>
          </p:spPr>
        </p:pic>
        <p:pic>
          <p:nvPicPr>
            <p:cNvPr id="39" name="Picture 38">
              <a:extLst>
                <a:ext uri="{FF2B5EF4-FFF2-40B4-BE49-F238E27FC236}">
                  <a16:creationId xmlns:a16="http://schemas.microsoft.com/office/drawing/2014/main" xmlns="" id="{7655C95E-93A4-85D3-23DB-AC0134E91917}"/>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9632192" y="2579213"/>
              <a:ext cx="1032683" cy="559454"/>
            </a:xfrm>
            <a:prstGeom prst="ellipse">
              <a:avLst/>
            </a:prstGeom>
          </p:spPr>
        </p:pic>
      </p:grpSp>
      <p:sp>
        <p:nvSpPr>
          <p:cNvPr id="40" name="Rectangle 39">
            <a:extLst>
              <a:ext uri="{FF2B5EF4-FFF2-40B4-BE49-F238E27FC236}">
                <a16:creationId xmlns:a16="http://schemas.microsoft.com/office/drawing/2014/main" xmlns="" id="{5B6CDC42-1149-68C2-6134-70E90A317DB0}"/>
              </a:ext>
            </a:extLst>
          </p:cNvPr>
          <p:cNvSpPr/>
          <p:nvPr/>
        </p:nvSpPr>
        <p:spPr>
          <a:xfrm>
            <a:off x="483887" y="1219034"/>
            <a:ext cx="5044079" cy="738664"/>
          </a:xfrm>
          <a:prstGeom prst="rect">
            <a:avLst/>
          </a:prstGeom>
        </p:spPr>
        <p:txBody>
          <a:bodyPr wrap="square">
            <a:spAutoFit/>
          </a:bodyPr>
          <a:lstStyle/>
          <a:p>
            <a:pPr marL="285737" lvl="1" indent="-285737">
              <a:buFont typeface="Arial" panose="020B0604020202020204" pitchFamily="34" charset="0"/>
              <a:buChar char="•"/>
            </a:pPr>
            <a:r>
              <a:rPr lang="en-US" sz="1400">
                <a:latin typeface="Nunito Sans Light" charset="0"/>
                <a:ea typeface="Nunito Sans Light" charset="0"/>
                <a:cs typeface="Nunito Sans Light" charset="0"/>
              </a:rPr>
              <a:t>In 2024, we won </a:t>
            </a:r>
            <a:r>
              <a:rPr lang="en-US" sz="1400" b="1" u="sng">
                <a:latin typeface="Nunito Sans Light" charset="0"/>
                <a:ea typeface="Nunito Sans Light" charset="0"/>
                <a:cs typeface="Nunito Sans Light" charset="0"/>
              </a:rPr>
              <a:t>9 NEW wholesale markets</a:t>
            </a:r>
            <a:r>
              <a:rPr lang="en-US" sz="1400">
                <a:latin typeface="Nunito Sans Light" charset="0"/>
                <a:ea typeface="Nunito Sans Light" charset="0"/>
                <a:cs typeface="Nunito Sans Light" charset="0"/>
              </a:rPr>
              <a:t>. </a:t>
            </a:r>
          </a:p>
          <a:p>
            <a:pPr marL="285737" lvl="1" indent="-285737">
              <a:buFont typeface="Arial" panose="020B0604020202020204" pitchFamily="34" charset="0"/>
              <a:buChar char="•"/>
            </a:pPr>
            <a:endParaRPr lang="en-US" sz="1400">
              <a:latin typeface="Nunito Sans Light" charset="0"/>
              <a:ea typeface="Nunito Sans Light" charset="0"/>
              <a:cs typeface="Nunito Sans Light" charset="0"/>
            </a:endParaRPr>
          </a:p>
          <a:p>
            <a:pPr marL="285737" lvl="1" indent="-285737">
              <a:buFont typeface="Arial" panose="020B0604020202020204" pitchFamily="34" charset="0"/>
              <a:buChar char="•"/>
            </a:pPr>
            <a:r>
              <a:rPr lang="en-US" sz="1400">
                <a:latin typeface="Nunito Sans Light" charset="0"/>
                <a:ea typeface="Nunito Sans Light" charset="0"/>
                <a:cs typeface="Nunito Sans Light" charset="0"/>
              </a:rPr>
              <a:t>We expanded to </a:t>
            </a:r>
            <a:r>
              <a:rPr lang="en-US" sz="1400" b="1" u="sng">
                <a:latin typeface="Nunito Sans Light" charset="0"/>
                <a:ea typeface="Nunito Sans Light" charset="0"/>
                <a:cs typeface="Nunito Sans Light" charset="0"/>
              </a:rPr>
              <a:t>28 states of wholesale distribution.</a:t>
            </a:r>
            <a:endParaRPr lang="en-US" sz="1400">
              <a:latin typeface="Nunito Sans Light" charset="0"/>
              <a:ea typeface="Nunito Sans Light" charset="0"/>
              <a:cs typeface="Nunito Sans Light" charset="0"/>
            </a:endParaRPr>
          </a:p>
        </p:txBody>
      </p:sp>
      <p:pic>
        <p:nvPicPr>
          <p:cNvPr id="41" name="Picture 40">
            <a:extLst>
              <a:ext uri="{FF2B5EF4-FFF2-40B4-BE49-F238E27FC236}">
                <a16:creationId xmlns:a16="http://schemas.microsoft.com/office/drawing/2014/main" xmlns="" id="{2FE728D8-CD7F-F0F0-8B54-2AA60DE487FC}"/>
              </a:ext>
            </a:extLst>
          </p:cNvPr>
          <p:cNvPicPr>
            <a:picLocks noChangeAspect="1"/>
          </p:cNvPicPr>
          <p:nvPr/>
        </p:nvPicPr>
        <p:blipFill rotWithShape="1">
          <a:blip r:embed="rId18"/>
          <a:srcRect l="22766" t="257" r="2812" b="-257"/>
          <a:stretch/>
        </p:blipFill>
        <p:spPr>
          <a:xfrm rot="5400000">
            <a:off x="1122872" y="2350644"/>
            <a:ext cx="3746705" cy="3775779"/>
          </a:xfrm>
          <a:prstGeom prst="rect">
            <a:avLst/>
          </a:prstGeom>
          <a:effectLst>
            <a:outerShdw blurRad="50800" dist="76200" dir="2700000" algn="tl" rotWithShape="0">
              <a:prstClr val="black">
                <a:alpha val="40000"/>
              </a:prstClr>
            </a:outerShdw>
          </a:effectLst>
        </p:spPr>
      </p:pic>
      <p:sp>
        <p:nvSpPr>
          <p:cNvPr id="42" name="Rectangle 41">
            <a:extLst>
              <a:ext uri="{FF2B5EF4-FFF2-40B4-BE49-F238E27FC236}">
                <a16:creationId xmlns:a16="http://schemas.microsoft.com/office/drawing/2014/main" xmlns="" id="{79D2D83D-2322-2AFF-3629-D326A6B4B3BA}"/>
              </a:ext>
            </a:extLst>
          </p:cNvPr>
          <p:cNvSpPr/>
          <p:nvPr/>
        </p:nvSpPr>
        <p:spPr>
          <a:xfrm>
            <a:off x="1577325" y="6352947"/>
            <a:ext cx="2857203" cy="246221"/>
          </a:xfrm>
          <a:prstGeom prst="rect">
            <a:avLst/>
          </a:prstGeom>
        </p:spPr>
        <p:txBody>
          <a:bodyPr wrap="square">
            <a:spAutoFit/>
          </a:bodyPr>
          <a:lstStyle/>
          <a:p>
            <a:pPr algn="ctr">
              <a:tabLst>
                <a:tab pos="1409630" algn="l"/>
              </a:tabLst>
            </a:pPr>
            <a:r>
              <a:rPr lang="en-US" sz="1000" b="1" i="1">
                <a:latin typeface="Nunito Sans Light" charset="0"/>
                <a:ea typeface="Nunito Sans Light" charset="0"/>
                <a:cs typeface="Nunito Sans Light" charset="0"/>
              </a:rPr>
              <a:t>Wander + Ivy in Cost Plus World Market</a:t>
            </a:r>
            <a:endParaRPr lang="en-US" sz="1000" b="1">
              <a:latin typeface="Nunito Sans Light" charset="0"/>
              <a:ea typeface="Nunito Sans Light" charset="0"/>
              <a:cs typeface="Nunito Sans Light" charset="0"/>
            </a:endParaRPr>
          </a:p>
        </p:txBody>
      </p:sp>
    </p:spTree>
    <p:extLst>
      <p:ext uri="{BB962C8B-B14F-4D97-AF65-F5344CB8AC3E}">
        <p14:creationId xmlns:p14="http://schemas.microsoft.com/office/powerpoint/2010/main" val="2424601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9C4C402D-3BB6-1F13-0AE8-51B6932BA1AB}"/>
              </a:ext>
            </a:extLst>
          </p:cNvPr>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Nunito Sans SemiBold" pitchFamily="2" charset="77"/>
              </a:rPr>
              <a:t>    </a:t>
            </a:r>
            <a:r>
              <a:rPr lang="en-US" sz="3000" b="1">
                <a:solidFill>
                  <a:schemeClr val="tx1"/>
                </a:solidFill>
                <a:latin typeface="Trade Gothic LT Std Extended" panose="020B0606020502020204" pitchFamily="34" charset="77"/>
              </a:rPr>
              <a:t>BRAND SUCCESS | TRAVEL + HOSPITALITY</a:t>
            </a:r>
          </a:p>
        </p:txBody>
      </p:sp>
      <p:sp>
        <p:nvSpPr>
          <p:cNvPr id="5" name="TextBox 4">
            <a:extLst>
              <a:ext uri="{FF2B5EF4-FFF2-40B4-BE49-F238E27FC236}">
                <a16:creationId xmlns:a16="http://schemas.microsoft.com/office/drawing/2014/main" xmlns="" id="{E26A7F13-4DFB-C29C-9F96-262BC2204E6D}"/>
              </a:ext>
            </a:extLst>
          </p:cNvPr>
          <p:cNvSpPr txBox="1"/>
          <p:nvPr/>
        </p:nvSpPr>
        <p:spPr>
          <a:xfrm>
            <a:off x="566296" y="1073298"/>
            <a:ext cx="6391097" cy="4231928"/>
          </a:xfrm>
          <a:prstGeom prst="rect">
            <a:avLst/>
          </a:prstGeom>
          <a:noFill/>
        </p:spPr>
        <p:txBody>
          <a:bodyPr wrap="square">
            <a:spAutoFit/>
          </a:bodyPr>
          <a:lstStyle/>
          <a:p>
            <a:pPr marL="285737" indent="-285737">
              <a:buFont typeface="Arial" panose="020B0604020202020204" pitchFamily="34" charset="0"/>
              <a:buChar char="•"/>
            </a:pPr>
            <a:r>
              <a:rPr lang="en-US" sz="1600">
                <a:latin typeface="Nunito Sans Light" pitchFamily="2" charset="77"/>
              </a:rPr>
              <a:t>Since travel re-emerged, Wander + Ivy has had remarkable success as the in-room dining and café options within hotels and resorts across the country, including:  </a:t>
            </a:r>
            <a:br>
              <a:rPr lang="en-US" sz="1600">
                <a:latin typeface="Nunito Sans Light" pitchFamily="2" charset="77"/>
              </a:rPr>
            </a:br>
            <a:endParaRPr lang="en-US" sz="1600">
              <a:latin typeface="Nunito Sans Light" pitchFamily="2" charset="77"/>
            </a:endParaRPr>
          </a:p>
          <a:p>
            <a:pPr marL="742950" lvl="1" indent="-285750">
              <a:buFont typeface="Arial" panose="020B0604020202020204" pitchFamily="34" charset="0"/>
              <a:buChar char="•"/>
            </a:pPr>
            <a:r>
              <a:rPr lang="en-US" sz="1050">
                <a:latin typeface="Nunito Sans Light" pitchFamily="2" charset="77"/>
              </a:rPr>
              <a:t>The Broadmoor Hotel | Colorado Springs, CO</a:t>
            </a:r>
          </a:p>
          <a:p>
            <a:pPr marL="742950" lvl="1" indent="-285750">
              <a:buFont typeface="Arial" panose="020B0604020202020204" pitchFamily="34" charset="0"/>
              <a:buChar char="•"/>
            </a:pPr>
            <a:r>
              <a:rPr lang="en-US" sz="1050">
                <a:latin typeface="Nunito Sans Light" pitchFamily="2" charset="77"/>
              </a:rPr>
              <a:t>The Oxford Hotel | Denver, CO </a:t>
            </a:r>
          </a:p>
          <a:p>
            <a:pPr marL="742950" lvl="1" indent="-285750">
              <a:buFont typeface="Arial" panose="020B0604020202020204" pitchFamily="34" charset="0"/>
              <a:buChar char="•"/>
            </a:pPr>
            <a:r>
              <a:rPr lang="en-US" sz="1050">
                <a:latin typeface="Nunito Sans Light" pitchFamily="2" charset="77"/>
              </a:rPr>
              <a:t>St. Julien Hotel &amp; Spa | Boulder, CO</a:t>
            </a:r>
          </a:p>
          <a:p>
            <a:pPr marL="742950" lvl="1" indent="-285750">
              <a:buFont typeface="Arial" panose="020B0604020202020204" pitchFamily="34" charset="0"/>
              <a:buChar char="•"/>
            </a:pPr>
            <a:r>
              <a:rPr lang="en-US" sz="1050">
                <a:latin typeface="Nunito Sans Light" pitchFamily="2" charset="77"/>
              </a:rPr>
              <a:t>Steamboat Grand Resort Hotel | Steamboat Springs, CO</a:t>
            </a:r>
          </a:p>
          <a:p>
            <a:pPr marL="742950" lvl="1" indent="-285750">
              <a:buFont typeface="Arial" panose="020B0604020202020204" pitchFamily="34" charset="0"/>
              <a:buChar char="•"/>
            </a:pPr>
            <a:r>
              <a:rPr lang="en-US" sz="1050">
                <a:latin typeface="Nunito Sans Light" pitchFamily="2" charset="77"/>
              </a:rPr>
              <a:t>Moxy | San Diego, CA</a:t>
            </a:r>
          </a:p>
          <a:p>
            <a:pPr marL="742950" lvl="1" indent="-285750">
              <a:buFont typeface="Arial" panose="020B0604020202020204" pitchFamily="34" charset="0"/>
              <a:buChar char="•"/>
            </a:pPr>
            <a:r>
              <a:rPr lang="en-US" sz="1050">
                <a:latin typeface="Nunito Sans Light" pitchFamily="2" charset="77"/>
              </a:rPr>
              <a:t>The Guild Hotel | San Diego, CA</a:t>
            </a:r>
          </a:p>
          <a:p>
            <a:pPr marL="742950" lvl="1" indent="-285750">
              <a:buFont typeface="Arial" panose="020B0604020202020204" pitchFamily="34" charset="0"/>
              <a:buChar char="•"/>
            </a:pPr>
            <a:r>
              <a:rPr lang="en-US" sz="1050">
                <a:latin typeface="Nunito Sans Light" pitchFamily="2" charset="77"/>
              </a:rPr>
              <a:t>The Republic | San Diego, CA</a:t>
            </a:r>
          </a:p>
          <a:p>
            <a:pPr marL="742950" lvl="1" indent="-285750">
              <a:buFont typeface="Arial" panose="020B0604020202020204" pitchFamily="34" charset="0"/>
              <a:buChar char="•"/>
            </a:pPr>
            <a:r>
              <a:rPr lang="en-US" sz="1050">
                <a:latin typeface="Nunito Sans Light" pitchFamily="2" charset="77"/>
              </a:rPr>
              <a:t>Camby Hotel | Phoenix, AZ</a:t>
            </a:r>
          </a:p>
          <a:p>
            <a:pPr marL="742950" lvl="1" indent="-285750">
              <a:buFont typeface="Arial" panose="020B0604020202020204" pitchFamily="34" charset="0"/>
              <a:buChar char="•"/>
            </a:pPr>
            <a:r>
              <a:rPr lang="en-US" sz="1050">
                <a:latin typeface="Nunito Sans Light" pitchFamily="2" charset="77"/>
              </a:rPr>
              <a:t>Scottsdale Marriott at McDowell Mountains | Scottsdale, AZ</a:t>
            </a:r>
          </a:p>
          <a:p>
            <a:pPr marL="742913" lvl="1" indent="-285737">
              <a:buFont typeface="Arial" panose="020B0604020202020204" pitchFamily="34" charset="0"/>
              <a:buChar char="•"/>
            </a:pPr>
            <a:r>
              <a:rPr lang="en-US" sz="1050">
                <a:latin typeface="Nunito Sans Light" pitchFamily="2" charset="77"/>
              </a:rPr>
              <a:t>Double Tree Resort Paradise Valley | Scottsdale, AZ</a:t>
            </a:r>
          </a:p>
          <a:p>
            <a:pPr marL="742913" lvl="1" indent="-285737">
              <a:buFont typeface="Arial" panose="020B0604020202020204" pitchFamily="34" charset="0"/>
              <a:buChar char="•"/>
            </a:pPr>
            <a:r>
              <a:rPr lang="en-US" sz="1050">
                <a:latin typeface="Nunito Sans Light" pitchFamily="2" charset="77"/>
              </a:rPr>
              <a:t>Park Lane Hotel | New York, NY</a:t>
            </a:r>
          </a:p>
          <a:p>
            <a:pPr marL="742913" lvl="1" indent="-285737">
              <a:buFont typeface="Arial" panose="020B0604020202020204" pitchFamily="34" charset="0"/>
              <a:buChar char="•"/>
            </a:pPr>
            <a:r>
              <a:rPr lang="en-US" sz="1050" err="1">
                <a:latin typeface="Nunito Sans Light" pitchFamily="2" charset="77"/>
              </a:rPr>
              <a:t>Kimpton</a:t>
            </a:r>
            <a:r>
              <a:rPr lang="en-US" sz="1050">
                <a:latin typeface="Nunito Sans Light" pitchFamily="2" charset="77"/>
              </a:rPr>
              <a:t> Hotel Theta | New York, NY</a:t>
            </a:r>
          </a:p>
          <a:p>
            <a:pPr marL="742913" lvl="1" indent="-285737">
              <a:buFont typeface="Arial" panose="020B0604020202020204" pitchFamily="34" charset="0"/>
              <a:buChar char="•"/>
            </a:pPr>
            <a:r>
              <a:rPr lang="en-US" sz="1050">
                <a:latin typeface="Nunito Sans Light" pitchFamily="2" charset="77"/>
              </a:rPr>
              <a:t>Millennium Hilton | New York, NY</a:t>
            </a:r>
          </a:p>
          <a:p>
            <a:pPr marL="742913" lvl="1" indent="-285737">
              <a:buFont typeface="Arial" panose="020B0604020202020204" pitchFamily="34" charset="0"/>
              <a:buChar char="•"/>
            </a:pPr>
            <a:r>
              <a:rPr lang="en-US" sz="1050">
                <a:latin typeface="Nunito Sans Light" pitchFamily="2" charset="77"/>
              </a:rPr>
              <a:t>W Hotel Times Square | New York, NY</a:t>
            </a:r>
          </a:p>
          <a:p>
            <a:pPr marL="742913" lvl="1" indent="-285737">
              <a:buFont typeface="Arial" panose="020B0604020202020204" pitchFamily="34" charset="0"/>
              <a:buChar char="•"/>
            </a:pPr>
            <a:r>
              <a:rPr lang="en-US" sz="1050">
                <a:latin typeface="Nunito Sans Light" pitchFamily="2" charset="77"/>
              </a:rPr>
              <a:t>Warwick Hotel | Dallas, TX</a:t>
            </a:r>
          </a:p>
          <a:p>
            <a:pPr marL="742913" lvl="1" indent="-285737">
              <a:buFont typeface="Arial" panose="020B0604020202020204" pitchFamily="34" charset="0"/>
              <a:buChar char="•"/>
            </a:pPr>
            <a:r>
              <a:rPr lang="en-US" sz="1050">
                <a:latin typeface="Nunito Sans Light" pitchFamily="2" charset="77"/>
              </a:rPr>
              <a:t>Hotel Indigo | San Antonio, TX</a:t>
            </a:r>
          </a:p>
          <a:p>
            <a:pPr marL="285737" indent="-285737">
              <a:buFont typeface="Arial" panose="020B0604020202020204" pitchFamily="34" charset="0"/>
              <a:buChar char="•"/>
            </a:pPr>
            <a:endParaRPr lang="en-US" sz="1300">
              <a:latin typeface="Nunito Sans Light" pitchFamily="2" charset="77"/>
            </a:endParaRPr>
          </a:p>
          <a:p>
            <a:pPr lvl="1"/>
            <a:endParaRPr lang="en-US" sz="1600">
              <a:latin typeface="Nunito Sans Light" pitchFamily="2" charset="77"/>
            </a:endParaRPr>
          </a:p>
        </p:txBody>
      </p:sp>
      <p:sp>
        <p:nvSpPr>
          <p:cNvPr id="7" name="Slide Number Placeholder 6">
            <a:extLst>
              <a:ext uri="{FF2B5EF4-FFF2-40B4-BE49-F238E27FC236}">
                <a16:creationId xmlns:a16="http://schemas.microsoft.com/office/drawing/2014/main" xmlns="" id="{F9D5CA66-F95A-90C4-E835-02B8804BD701}"/>
              </a:ext>
            </a:extLst>
          </p:cNvPr>
          <p:cNvSpPr>
            <a:spLocks noGrp="1"/>
          </p:cNvSpPr>
          <p:nvPr>
            <p:ph type="sldNum" sz="quarter" idx="12"/>
          </p:nvPr>
        </p:nvSpPr>
        <p:spPr/>
        <p:txBody>
          <a:bodyPr/>
          <a:lstStyle/>
          <a:p>
            <a:fld id="{FA754730-305C-A841-BA96-636C66D6B6C3}" type="slidenum">
              <a:rPr lang="en-US" smtClean="0"/>
              <a:t>15</a:t>
            </a:fld>
            <a:endParaRPr lang="en-US"/>
          </a:p>
        </p:txBody>
      </p:sp>
      <p:sp>
        <p:nvSpPr>
          <p:cNvPr id="9" name="TextBox 8">
            <a:extLst>
              <a:ext uri="{FF2B5EF4-FFF2-40B4-BE49-F238E27FC236}">
                <a16:creationId xmlns:a16="http://schemas.microsoft.com/office/drawing/2014/main" xmlns="" id="{206AEF89-50F2-085C-8BEF-8EF38A225A6D}"/>
              </a:ext>
            </a:extLst>
          </p:cNvPr>
          <p:cNvSpPr txBox="1"/>
          <p:nvPr/>
        </p:nvSpPr>
        <p:spPr>
          <a:xfrm>
            <a:off x="566296" y="4979333"/>
            <a:ext cx="5495415" cy="1077218"/>
          </a:xfrm>
          <a:prstGeom prst="rect">
            <a:avLst/>
          </a:prstGeom>
          <a:noFill/>
        </p:spPr>
        <p:txBody>
          <a:bodyPr wrap="none" rtlCol="0">
            <a:spAutoFit/>
          </a:bodyPr>
          <a:lstStyle/>
          <a:p>
            <a:pPr marL="285737" indent="-285737">
              <a:buFont typeface="Arial" panose="020B0604020202020204" pitchFamily="34" charset="0"/>
              <a:buChar char="•"/>
            </a:pPr>
            <a:r>
              <a:rPr lang="en-US" sz="1600">
                <a:latin typeface="Nunito Sans Light" pitchFamily="2" charset="77"/>
              </a:rPr>
              <a:t>YOY hotel volume is </a:t>
            </a:r>
            <a:r>
              <a:rPr lang="en-US" sz="1600" b="1">
                <a:latin typeface="Nunito Sans Light" pitchFamily="2" charset="77"/>
              </a:rPr>
              <a:t>up 54%</a:t>
            </a:r>
            <a:r>
              <a:rPr lang="en-US" sz="1600">
                <a:latin typeface="Nunito Sans Light" pitchFamily="2" charset="77"/>
              </a:rPr>
              <a:t>!</a:t>
            </a:r>
          </a:p>
          <a:p>
            <a:endParaRPr lang="en-US" sz="1600">
              <a:latin typeface="Nunito Sans Light" pitchFamily="2" charset="77"/>
            </a:endParaRPr>
          </a:p>
          <a:p>
            <a:pPr marL="285737" indent="-285737">
              <a:buFont typeface="Arial" panose="020B0604020202020204" pitchFamily="34" charset="0"/>
              <a:buChar char="•"/>
            </a:pPr>
            <a:r>
              <a:rPr lang="en-US" sz="1600">
                <a:solidFill>
                  <a:srgbClr val="000000"/>
                </a:solidFill>
                <a:latin typeface="Nunito Sans Light" pitchFamily="2" charset="77"/>
              </a:rPr>
              <a:t>Wander + Ivy has also expanded in airports, including:</a:t>
            </a:r>
            <a:endParaRPr lang="en-US">
              <a:solidFill>
                <a:srgbClr val="000000"/>
              </a:solidFill>
              <a:latin typeface="Nunito Sans Light" pitchFamily="2" charset="77"/>
            </a:endParaRPr>
          </a:p>
          <a:p>
            <a:pPr marL="742913" lvl="1" indent="-285737">
              <a:buFont typeface="Courier New" panose="02070309020205020404" pitchFamily="49" charset="0"/>
              <a:buChar char="o"/>
            </a:pPr>
            <a:r>
              <a:rPr lang="en-US" sz="1600">
                <a:solidFill>
                  <a:srgbClr val="000000"/>
                </a:solidFill>
                <a:latin typeface="Nunito Sans Light" pitchFamily="2" charset="77"/>
              </a:rPr>
              <a:t>San Francisco International Airport (SFO)</a:t>
            </a:r>
            <a:endParaRPr lang="en-US">
              <a:solidFill>
                <a:srgbClr val="000000"/>
              </a:solidFill>
              <a:highlight>
                <a:srgbClr val="FFFF00"/>
              </a:highlight>
              <a:latin typeface="Nunito Sans Light" pitchFamily="2" charset="77"/>
            </a:endParaRPr>
          </a:p>
        </p:txBody>
      </p:sp>
      <p:pic>
        <p:nvPicPr>
          <p:cNvPr id="6" name="Picture 5">
            <a:extLst>
              <a:ext uri="{FF2B5EF4-FFF2-40B4-BE49-F238E27FC236}">
                <a16:creationId xmlns:a16="http://schemas.microsoft.com/office/drawing/2014/main" xmlns="" id="{20B1DE33-1226-C53A-E4EB-A53E1CE0D7B9}"/>
              </a:ext>
            </a:extLst>
          </p:cNvPr>
          <p:cNvPicPr>
            <a:picLocks noChangeAspect="1"/>
          </p:cNvPicPr>
          <p:nvPr/>
        </p:nvPicPr>
        <p:blipFill>
          <a:blip r:embed="rId3"/>
          <a:srcRect t="11155" b="11155"/>
          <a:stretch/>
        </p:blipFill>
        <p:spPr>
          <a:xfrm>
            <a:off x="7336224" y="762004"/>
            <a:ext cx="4855779" cy="5658699"/>
          </a:xfrm>
          <a:prstGeom prst="rect">
            <a:avLst/>
          </a:prstGeom>
        </p:spPr>
      </p:pic>
    </p:spTree>
    <p:extLst>
      <p:ext uri="{BB962C8B-B14F-4D97-AF65-F5344CB8AC3E}">
        <p14:creationId xmlns:p14="http://schemas.microsoft.com/office/powerpoint/2010/main" val="844326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group of bottles&#10;&#10;Description automatically generated with low confidence">
            <a:extLst>
              <a:ext uri="{FF2B5EF4-FFF2-40B4-BE49-F238E27FC236}">
                <a16:creationId xmlns:a16="http://schemas.microsoft.com/office/drawing/2014/main" xmlns="" id="{91B5C526-00D2-6B62-C663-04B67CE91F51}"/>
              </a:ext>
            </a:extLst>
          </p:cNvPr>
          <p:cNvPicPr>
            <a:picLocks noChangeAspect="1"/>
          </p:cNvPicPr>
          <p:nvPr/>
        </p:nvPicPr>
        <p:blipFill rotWithShape="1">
          <a:blip r:embed="rId3"/>
          <a:srcRect l="2455" t="1708" r="5584" b="22219"/>
          <a:stretch/>
        </p:blipFill>
        <p:spPr>
          <a:xfrm>
            <a:off x="9517236" y="3219226"/>
            <a:ext cx="1582507" cy="2812655"/>
          </a:xfrm>
          <a:prstGeom prst="rect">
            <a:avLst/>
          </a:prstGeom>
          <a:effectLst>
            <a:outerShdw blurRad="50800" dist="38100" dir="2700000" algn="tl" rotWithShape="0">
              <a:prstClr val="black">
                <a:alpha val="40000"/>
              </a:prstClr>
            </a:outerShdw>
          </a:effectLst>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71546" y="1056438"/>
            <a:ext cx="2927953" cy="2152171"/>
          </a:xfrm>
          <a:prstGeom prst="rect">
            <a:avLst/>
          </a:prstGeom>
          <a:effectLst>
            <a:outerShdw blurRad="50800" dist="76200" dir="8100000" algn="tr" rotWithShape="0">
              <a:prstClr val="black">
                <a:alpha val="40000"/>
              </a:prstClr>
            </a:outerShdw>
          </a:effectLst>
        </p:spPr>
      </p:pic>
      <p:pic>
        <p:nvPicPr>
          <p:cNvPr id="18" name="Picture 17" descr="Graphical user interface, website&#10;&#10;Description automatically generated">
            <a:extLst>
              <a:ext uri="{FF2B5EF4-FFF2-40B4-BE49-F238E27FC236}">
                <a16:creationId xmlns:a16="http://schemas.microsoft.com/office/drawing/2014/main" xmlns="" id="{8E379458-69D9-E02B-4144-0DEE84A43557}"/>
              </a:ext>
            </a:extLst>
          </p:cNvPr>
          <p:cNvPicPr>
            <a:picLocks noChangeAspect="1"/>
          </p:cNvPicPr>
          <p:nvPr/>
        </p:nvPicPr>
        <p:blipFill>
          <a:blip r:embed="rId5"/>
          <a:stretch>
            <a:fillRect/>
          </a:stretch>
        </p:blipFill>
        <p:spPr>
          <a:xfrm>
            <a:off x="4583854" y="1150372"/>
            <a:ext cx="2892951" cy="2438686"/>
          </a:xfrm>
          <a:prstGeom prst="rect">
            <a:avLst/>
          </a:prstGeom>
          <a:ln>
            <a:solidFill>
              <a:schemeClr val="bg1">
                <a:lumMod val="95000"/>
              </a:schemeClr>
            </a:solidFill>
          </a:ln>
          <a:effectLst>
            <a:outerShdw blurRad="50800" dist="38100" dir="2700000" algn="tl" rotWithShape="0">
              <a:prstClr val="black">
                <a:alpha val="40000"/>
              </a:prstClr>
            </a:outerShdw>
          </a:effectLst>
        </p:spPr>
      </p:pic>
      <p:pic>
        <p:nvPicPr>
          <p:cNvPr id="12" name="Picture 11" descr="Text&#10;&#10;Description automatically generated">
            <a:extLst>
              <a:ext uri="{FF2B5EF4-FFF2-40B4-BE49-F238E27FC236}">
                <a16:creationId xmlns:a16="http://schemas.microsoft.com/office/drawing/2014/main" xmlns="" id="{07A9075E-5401-97F2-A4E8-397008DBA3AB}"/>
              </a:ext>
            </a:extLst>
          </p:cNvPr>
          <p:cNvPicPr>
            <a:picLocks noChangeAspect="1"/>
          </p:cNvPicPr>
          <p:nvPr/>
        </p:nvPicPr>
        <p:blipFill rotWithShape="1">
          <a:blip r:embed="rId6"/>
          <a:srcRect l="1839" t="923" r="1854"/>
          <a:stretch/>
        </p:blipFill>
        <p:spPr>
          <a:xfrm>
            <a:off x="4827608" y="3837752"/>
            <a:ext cx="1937102" cy="2936791"/>
          </a:xfrm>
          <a:prstGeom prst="rect">
            <a:avLst/>
          </a:prstGeom>
          <a:ln w="6350">
            <a:solidFill>
              <a:schemeClr val="bg1">
                <a:lumMod val="75000"/>
              </a:schemeClr>
            </a:solidFill>
          </a:ln>
          <a:effectLst>
            <a:outerShdw blurRad="50800" dist="38100" dir="2700000" algn="tl" rotWithShape="0">
              <a:prstClr val="black">
                <a:alpha val="40000"/>
              </a:prstClr>
            </a:outerShdw>
          </a:effectLst>
        </p:spPr>
      </p:pic>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a:solidFill>
                  <a:schemeClr val="tx1"/>
                </a:solidFill>
                <a:latin typeface="Nunito Sans SemiBold" pitchFamily="2" charset="77"/>
              </a:rPr>
              <a:t>    </a:t>
            </a:r>
            <a:r>
              <a:rPr lang="en-US" sz="2800" b="1">
                <a:solidFill>
                  <a:schemeClr val="tx1"/>
                </a:solidFill>
                <a:latin typeface="Trade Gothic LT Std Extended" panose="020B0606020502020204" pitchFamily="34" charset="77"/>
              </a:rPr>
              <a:t>BRAND SUCCESS | INCREASED BRAND VISIBILITY</a:t>
            </a:r>
          </a:p>
        </p:txBody>
      </p:sp>
      <p:sp>
        <p:nvSpPr>
          <p:cNvPr id="3" name="Rectangle 2"/>
          <p:cNvSpPr/>
          <p:nvPr/>
        </p:nvSpPr>
        <p:spPr>
          <a:xfrm>
            <a:off x="188996" y="1084383"/>
            <a:ext cx="4464891" cy="3785652"/>
          </a:xfrm>
          <a:prstGeom prst="rect">
            <a:avLst/>
          </a:prstGeom>
        </p:spPr>
        <p:txBody>
          <a:bodyPr wrap="square">
            <a:spAutoFit/>
          </a:bodyPr>
          <a:lstStyle/>
          <a:p>
            <a:pPr marL="285750" indent="-285750">
              <a:buFont typeface="Arial" panose="020B0604020202020204" pitchFamily="34" charset="0"/>
              <a:buChar char="•"/>
            </a:pPr>
            <a:r>
              <a:rPr lang="en-US" sz="1200" b="1">
                <a:latin typeface="Nunito Sans SemiBold" pitchFamily="2" charset="77"/>
                <a:cs typeface="Arial"/>
              </a:rPr>
              <a:t>National Media</a:t>
            </a:r>
          </a:p>
          <a:p>
            <a:pPr marL="742950" lvl="1" indent="-285750">
              <a:buFont typeface="Arial" charset="0"/>
              <a:buChar char="•"/>
            </a:pPr>
            <a:r>
              <a:rPr lang="en-US" sz="1200">
                <a:latin typeface="Nunito Sans Light" pitchFamily="2" charset="77"/>
                <a:cs typeface="Arial"/>
              </a:rPr>
              <a:t>Over </a:t>
            </a:r>
            <a:r>
              <a:rPr lang="en-US" sz="1200" u="sng">
                <a:latin typeface="Nunito Sans Light" pitchFamily="2" charset="77"/>
                <a:cs typeface="Arial"/>
              </a:rPr>
              <a:t>5 BILLION </a:t>
            </a:r>
            <a:r>
              <a:rPr lang="en-US" sz="1200" i="1">
                <a:latin typeface="Nunito Sans Light" pitchFamily="2" charset="77"/>
                <a:cs typeface="Arial"/>
              </a:rPr>
              <a:t>earned</a:t>
            </a:r>
            <a:r>
              <a:rPr lang="en-US" sz="1200">
                <a:latin typeface="Nunito Sans Light" pitchFamily="2" charset="77"/>
                <a:cs typeface="Arial"/>
              </a:rPr>
              <a:t> impressions in 2.5 years</a:t>
            </a:r>
          </a:p>
          <a:p>
            <a:pPr marL="742950" lvl="1" indent="-285750">
              <a:buFont typeface="Arial" charset="0"/>
              <a:buChar char="•"/>
            </a:pPr>
            <a:r>
              <a:rPr lang="en-US" sz="1200">
                <a:latin typeface="Nunito Sans Light" pitchFamily="2" charset="77"/>
                <a:cs typeface="Arial"/>
              </a:rPr>
              <a:t>Featured on </a:t>
            </a:r>
            <a:r>
              <a:rPr lang="en-US" sz="1200" b="1">
                <a:latin typeface="Nunito Sans Light" pitchFamily="2" charset="77"/>
                <a:cs typeface="Arial"/>
              </a:rPr>
              <a:t>The TODAY Show</a:t>
            </a:r>
            <a:r>
              <a:rPr lang="en-US" sz="1200">
                <a:latin typeface="Nunito Sans Light" pitchFamily="2" charset="77"/>
                <a:cs typeface="Arial"/>
              </a:rPr>
              <a:t> (3x!), </a:t>
            </a:r>
            <a:r>
              <a:rPr lang="en-US" sz="1200" b="1">
                <a:latin typeface="Nunito Sans Light" pitchFamily="2" charset="77"/>
                <a:cs typeface="Arial"/>
              </a:rPr>
              <a:t>Access Hollywood</a:t>
            </a:r>
            <a:r>
              <a:rPr lang="en-US" sz="1200">
                <a:latin typeface="Nunito Sans Light" pitchFamily="2" charset="77"/>
                <a:cs typeface="Arial"/>
              </a:rPr>
              <a:t>, </a:t>
            </a:r>
            <a:r>
              <a:rPr lang="en-US" sz="1200" b="1">
                <a:latin typeface="Nunito Sans Light" pitchFamily="2" charset="77"/>
                <a:cs typeface="Arial"/>
              </a:rPr>
              <a:t>Good Day New York, Fox Business</a:t>
            </a:r>
            <a:r>
              <a:rPr lang="en-US" sz="1200">
                <a:latin typeface="Nunito Sans Light" pitchFamily="2" charset="77"/>
                <a:cs typeface="Arial"/>
              </a:rPr>
              <a:t>, </a:t>
            </a:r>
            <a:r>
              <a:rPr lang="en-US" sz="1200" b="1">
                <a:latin typeface="Nunito Sans Light" pitchFamily="2" charset="77"/>
                <a:cs typeface="Arial"/>
              </a:rPr>
              <a:t>Forbes</a:t>
            </a:r>
            <a:r>
              <a:rPr lang="en-US" sz="1200">
                <a:latin typeface="Nunito Sans Light" pitchFamily="2" charset="77"/>
                <a:cs typeface="Arial"/>
              </a:rPr>
              <a:t>, </a:t>
            </a:r>
            <a:r>
              <a:rPr lang="en-US" sz="1200" b="1">
                <a:latin typeface="Nunito Sans Light" pitchFamily="2" charset="77"/>
                <a:cs typeface="Arial"/>
              </a:rPr>
              <a:t>Wine Enthusiast</a:t>
            </a:r>
            <a:r>
              <a:rPr lang="en-US" sz="1200">
                <a:latin typeface="Nunito Sans Light" pitchFamily="2" charset="77"/>
                <a:cs typeface="Arial"/>
              </a:rPr>
              <a:t>, </a:t>
            </a:r>
            <a:r>
              <a:rPr lang="en-US" sz="1200" b="1">
                <a:latin typeface="Nunito Sans Light" pitchFamily="2" charset="77"/>
                <a:cs typeface="Arial"/>
              </a:rPr>
              <a:t>goop</a:t>
            </a:r>
            <a:r>
              <a:rPr lang="en-US" sz="1200">
                <a:latin typeface="Nunito Sans Light" pitchFamily="2" charset="77"/>
                <a:cs typeface="Arial"/>
              </a:rPr>
              <a:t>, </a:t>
            </a:r>
            <a:r>
              <a:rPr lang="en-US" sz="1200" b="1">
                <a:latin typeface="Nunito Sans Light" pitchFamily="2" charset="77"/>
                <a:cs typeface="Arial"/>
              </a:rPr>
              <a:t>Glamour, Marie Claire</a:t>
            </a:r>
            <a:r>
              <a:rPr lang="en-US" sz="1200">
                <a:latin typeface="Nunito Sans Light" pitchFamily="2" charset="77"/>
                <a:cs typeface="Arial"/>
              </a:rPr>
              <a:t>, </a:t>
            </a:r>
            <a:r>
              <a:rPr lang="en-US" sz="1200" b="1">
                <a:latin typeface="Nunito Sans Light" pitchFamily="2" charset="77"/>
                <a:cs typeface="Arial"/>
              </a:rPr>
              <a:t>Vogue </a:t>
            </a:r>
            <a:r>
              <a:rPr lang="en-US" sz="1200">
                <a:latin typeface="Nunito Sans Light" pitchFamily="2" charset="77"/>
                <a:cs typeface="Arial"/>
              </a:rPr>
              <a:t>and more! </a:t>
            </a:r>
          </a:p>
          <a:p>
            <a:pPr marL="742950" lvl="1" indent="-285750">
              <a:buFont typeface="Courier New" panose="02070309020205020404" pitchFamily="49" charset="0"/>
              <a:buChar char="o"/>
            </a:pPr>
            <a:endParaRPr lang="en-US" sz="1200">
              <a:latin typeface="Nunito Sans Light" pitchFamily="2" charset="77"/>
              <a:cs typeface="Arial"/>
            </a:endParaRPr>
          </a:p>
          <a:p>
            <a:pPr marL="285750" indent="-285750">
              <a:buFont typeface="Arial" panose="020B0604020202020204" pitchFamily="34" charset="0"/>
              <a:buChar char="•"/>
            </a:pPr>
            <a:r>
              <a:rPr lang="en-US" sz="1200" b="1">
                <a:latin typeface="Nunito Sans SemiBold" pitchFamily="2" charset="77"/>
                <a:cs typeface="Arial"/>
              </a:rPr>
              <a:t>Ratings</a:t>
            </a:r>
          </a:p>
          <a:p>
            <a:pPr marL="742950" lvl="1" indent="-285750">
              <a:buFont typeface="Arial" panose="020B0604020202020204" pitchFamily="34" charset="0"/>
              <a:buChar char="•"/>
            </a:pPr>
            <a:r>
              <a:rPr lang="en-US" sz="1200">
                <a:latin typeface="Nunito Sans Light" pitchFamily="2" charset="77"/>
                <a:cs typeface="Arial"/>
              </a:rPr>
              <a:t>The Tasting Panel Wine Ratings (92-93 points)</a:t>
            </a:r>
          </a:p>
          <a:p>
            <a:pPr marL="285750" indent="-285750">
              <a:buFont typeface="Arial" panose="020B0604020202020204" pitchFamily="34" charset="0"/>
              <a:buChar char="•"/>
            </a:pPr>
            <a:endParaRPr lang="en-US" sz="1200" b="1">
              <a:latin typeface="Nunito Sans SemiBold" pitchFamily="2" charset="77"/>
              <a:cs typeface="Arial"/>
            </a:endParaRPr>
          </a:p>
          <a:p>
            <a:pPr marL="285750" indent="-285750">
              <a:buFont typeface="Arial" panose="020B0604020202020204" pitchFamily="34" charset="0"/>
              <a:buChar char="•"/>
            </a:pPr>
            <a:r>
              <a:rPr lang="en-US" sz="1200" b="1">
                <a:latin typeface="Nunito Sans SemiBold" pitchFamily="2" charset="77"/>
                <a:cs typeface="Arial"/>
              </a:rPr>
              <a:t>Wander + Ivy Social Media</a:t>
            </a:r>
          </a:p>
          <a:p>
            <a:pPr marL="742950" lvl="1" indent="-285750">
              <a:buFont typeface="Arial" panose="020B0604020202020204" pitchFamily="34" charset="0"/>
              <a:buChar char="•"/>
            </a:pPr>
            <a:r>
              <a:rPr lang="en-US" sz="1200">
                <a:latin typeface="Nunito Sans Light" pitchFamily="2" charset="77"/>
                <a:cs typeface="Arial"/>
              </a:rPr>
              <a:t>66K+ IG followers @</a:t>
            </a:r>
            <a:r>
              <a:rPr lang="en-US" sz="1200" err="1">
                <a:latin typeface="Nunito Sans Light" pitchFamily="2" charset="77"/>
                <a:cs typeface="Arial"/>
              </a:rPr>
              <a:t>wanderandivy</a:t>
            </a:r>
            <a:endParaRPr lang="en-US" sz="1200">
              <a:latin typeface="Nunito Sans Light" pitchFamily="2" charset="77"/>
              <a:cs typeface="Arial"/>
            </a:endParaRPr>
          </a:p>
          <a:p>
            <a:pPr marL="742950" lvl="1" indent="-285750">
              <a:buFont typeface="Arial" panose="020B0604020202020204" pitchFamily="34" charset="0"/>
              <a:buChar char="•"/>
            </a:pPr>
            <a:endParaRPr lang="en-US" sz="1200">
              <a:latin typeface="Nunito Sans Light" pitchFamily="2" charset="77"/>
              <a:cs typeface="Arial"/>
            </a:endParaRPr>
          </a:p>
          <a:p>
            <a:pPr marL="285750" indent="-285750">
              <a:buFont typeface="Arial" panose="020B0604020202020204" pitchFamily="34" charset="0"/>
              <a:buChar char="•"/>
            </a:pPr>
            <a:r>
              <a:rPr lang="en-US" sz="1200" b="1">
                <a:latin typeface="Nunito Sans SemiBold" pitchFamily="2" charset="77"/>
                <a:cs typeface="Arial"/>
              </a:rPr>
              <a:t>Events</a:t>
            </a:r>
          </a:p>
          <a:p>
            <a:pPr marL="742950" lvl="1" indent="-285750">
              <a:buFont typeface="Arial" panose="020B0604020202020204" pitchFamily="34" charset="0"/>
              <a:buChar char="•"/>
            </a:pPr>
            <a:r>
              <a:rPr lang="en-US" sz="1200">
                <a:latin typeface="Nunito Sans Light" pitchFamily="2" charset="77"/>
                <a:cs typeface="Arial"/>
              </a:rPr>
              <a:t>2024 Intl. Women’s Month Panel</a:t>
            </a:r>
          </a:p>
          <a:p>
            <a:pPr marL="742950" lvl="1" indent="-285750">
              <a:buFont typeface="Arial" panose="020B0604020202020204" pitchFamily="34" charset="0"/>
              <a:buChar char="•"/>
            </a:pPr>
            <a:r>
              <a:rPr lang="en-US" sz="1200">
                <a:latin typeface="Nunito Sans Light" pitchFamily="2" charset="77"/>
                <a:cs typeface="Arial"/>
              </a:rPr>
              <a:t>2023 PGA Events</a:t>
            </a:r>
          </a:p>
          <a:p>
            <a:pPr marL="742950" lvl="1" indent="-285750">
              <a:buFont typeface="Arial" panose="020B0604020202020204" pitchFamily="34" charset="0"/>
              <a:buChar char="•"/>
            </a:pPr>
            <a:r>
              <a:rPr lang="en-US" sz="1200">
                <a:latin typeface="Nunito Sans Light" pitchFamily="2" charset="77"/>
                <a:cs typeface="Arial"/>
              </a:rPr>
              <a:t>2023 ELLE Women of Impact</a:t>
            </a:r>
          </a:p>
          <a:p>
            <a:pPr marL="742950" lvl="1" indent="-285750">
              <a:buFont typeface="Arial" panose="020B0604020202020204" pitchFamily="34" charset="0"/>
              <a:buChar char="•"/>
            </a:pPr>
            <a:r>
              <a:rPr lang="en-US" sz="1200">
                <a:latin typeface="Nunito Sans Light" pitchFamily="2" charset="77"/>
                <a:cs typeface="Arial"/>
              </a:rPr>
              <a:t>2023 YSE Beauty Dinner</a:t>
            </a:r>
          </a:p>
          <a:p>
            <a:pPr marL="742950" lvl="1" indent="-285750">
              <a:buFont typeface="Arial" panose="020B0604020202020204" pitchFamily="34" charset="0"/>
              <a:buChar char="•"/>
            </a:pPr>
            <a:r>
              <a:rPr lang="en-US" sz="1200">
                <a:latin typeface="Nunito Sans Light" pitchFamily="2" charset="77"/>
                <a:cs typeface="Arial"/>
              </a:rPr>
              <a:t>Shop + Sip Events in Select Markets</a:t>
            </a:r>
            <a:endParaRPr lang="en-US" sz="1200">
              <a:latin typeface="Nunito Sans SemiBold" pitchFamily="2" charset="77"/>
            </a:endParaRPr>
          </a:p>
          <a:p>
            <a:pPr marL="285750" indent="-285750">
              <a:buFont typeface="Wingdings" pitchFamily="2" charset="2"/>
              <a:buChar char="ü"/>
            </a:pPr>
            <a:endParaRPr lang="en-US" sz="1200">
              <a:cs typeface="Arial"/>
            </a:endParaRPr>
          </a:p>
        </p:txBody>
      </p:sp>
      <p:pic>
        <p:nvPicPr>
          <p:cNvPr id="16" name="Picture 15">
            <a:extLst>
              <a:ext uri="{FF2B5EF4-FFF2-40B4-BE49-F238E27FC236}">
                <a16:creationId xmlns:a16="http://schemas.microsoft.com/office/drawing/2014/main" xmlns="" id="{77B9D95F-CC03-2A0D-DE9F-441D3BDE5F6B}"/>
              </a:ext>
            </a:extLst>
          </p:cNvPr>
          <p:cNvPicPr>
            <a:picLocks noChangeAspect="1"/>
          </p:cNvPicPr>
          <p:nvPr/>
        </p:nvPicPr>
        <p:blipFill rotWithShape="1">
          <a:blip r:embed="rId7"/>
          <a:srcRect t="4391" b="11777"/>
          <a:stretch/>
        </p:blipFill>
        <p:spPr>
          <a:xfrm>
            <a:off x="10563912" y="3063085"/>
            <a:ext cx="1573261" cy="2851456"/>
          </a:xfrm>
          <a:prstGeom prst="rect">
            <a:avLst/>
          </a:prstGeom>
          <a:effectLst>
            <a:outerShdw blurRad="50800" dist="38100" dir="2700000" algn="tl" rotWithShape="0">
              <a:prstClr val="black">
                <a:alpha val="40000"/>
              </a:prstClr>
            </a:outerShdw>
          </a:effectLst>
        </p:spPr>
      </p:pic>
      <p:sp>
        <p:nvSpPr>
          <p:cNvPr id="5" name="Slide Number Placeholder 4">
            <a:extLst>
              <a:ext uri="{FF2B5EF4-FFF2-40B4-BE49-F238E27FC236}">
                <a16:creationId xmlns:a16="http://schemas.microsoft.com/office/drawing/2014/main" xmlns="" id="{5A56287B-3093-3A2E-BBED-531D96576CF8}"/>
              </a:ext>
            </a:extLst>
          </p:cNvPr>
          <p:cNvSpPr>
            <a:spLocks noGrp="1"/>
          </p:cNvSpPr>
          <p:nvPr>
            <p:ph type="sldNum" sz="quarter" idx="12"/>
          </p:nvPr>
        </p:nvSpPr>
        <p:spPr/>
        <p:txBody>
          <a:bodyPr/>
          <a:lstStyle/>
          <a:p>
            <a:fld id="{FA754730-305C-A841-BA96-636C66D6B6C3}" type="slidenum">
              <a:rPr lang="en-US" smtClean="0"/>
              <a:t>16</a:t>
            </a:fld>
            <a:endParaRPr lang="en-US"/>
          </a:p>
        </p:txBody>
      </p:sp>
      <p:pic>
        <p:nvPicPr>
          <p:cNvPr id="20" name="Picture 1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25503" y="4634244"/>
            <a:ext cx="1137409" cy="395213"/>
          </a:xfrm>
          <a:prstGeom prst="rect">
            <a:avLst/>
          </a:prstGeom>
        </p:spPr>
      </p:pic>
      <p:grpSp>
        <p:nvGrpSpPr>
          <p:cNvPr id="14" name="Group 13">
            <a:extLst>
              <a:ext uri="{FF2B5EF4-FFF2-40B4-BE49-F238E27FC236}">
                <a16:creationId xmlns:a16="http://schemas.microsoft.com/office/drawing/2014/main" xmlns="" id="{E55E21CF-EC18-49F7-5320-D8E6CC50B9DE}"/>
              </a:ext>
            </a:extLst>
          </p:cNvPr>
          <p:cNvGrpSpPr/>
          <p:nvPr/>
        </p:nvGrpSpPr>
        <p:grpSpPr>
          <a:xfrm>
            <a:off x="6903720" y="866101"/>
            <a:ext cx="3133898" cy="2136106"/>
            <a:chOff x="3265333" y="2788176"/>
            <a:chExt cx="3686068" cy="2736104"/>
          </a:xfrm>
          <a:effectLst>
            <a:outerShdw blurRad="50800" dist="38100" dir="2700000" algn="ctr" rotWithShape="0">
              <a:srgbClr val="000000">
                <a:alpha val="40000"/>
              </a:srgbClr>
            </a:outerShdw>
          </a:effectLst>
        </p:grpSpPr>
        <p:pic>
          <p:nvPicPr>
            <p:cNvPr id="10" name="Picture 9" descr="A picture containing text, person&#10;&#10;Description automatically generated">
              <a:extLst>
                <a:ext uri="{FF2B5EF4-FFF2-40B4-BE49-F238E27FC236}">
                  <a16:creationId xmlns:a16="http://schemas.microsoft.com/office/drawing/2014/main" xmlns="" id="{0A69C6FF-8DAC-023E-7C4F-256CD2C754E5}"/>
                </a:ext>
              </a:extLst>
            </p:cNvPr>
            <p:cNvPicPr>
              <a:picLocks noChangeAspect="1"/>
            </p:cNvPicPr>
            <p:nvPr/>
          </p:nvPicPr>
          <p:blipFill>
            <a:blip r:embed="rId9"/>
            <a:stretch>
              <a:fillRect/>
            </a:stretch>
          </p:blipFill>
          <p:spPr>
            <a:xfrm>
              <a:off x="3269673" y="3465400"/>
              <a:ext cx="3681728" cy="2058880"/>
            </a:xfrm>
            <a:prstGeom prst="rect">
              <a:avLst/>
            </a:prstGeom>
          </p:spPr>
        </p:pic>
        <p:pic>
          <p:nvPicPr>
            <p:cNvPr id="13" name="Picture 12">
              <a:extLst>
                <a:ext uri="{FF2B5EF4-FFF2-40B4-BE49-F238E27FC236}">
                  <a16:creationId xmlns:a16="http://schemas.microsoft.com/office/drawing/2014/main" xmlns="" id="{ACD7EE2C-7AA9-5402-8636-784DFD4E6E0D}"/>
                </a:ext>
              </a:extLst>
            </p:cNvPr>
            <p:cNvPicPr>
              <a:picLocks noChangeAspect="1"/>
            </p:cNvPicPr>
            <p:nvPr/>
          </p:nvPicPr>
          <p:blipFill>
            <a:blip r:embed="rId10"/>
            <a:stretch>
              <a:fillRect/>
            </a:stretch>
          </p:blipFill>
          <p:spPr>
            <a:xfrm>
              <a:off x="3265333" y="2788176"/>
              <a:ext cx="3685032" cy="734813"/>
            </a:xfrm>
            <a:prstGeom prst="rect">
              <a:avLst/>
            </a:prstGeom>
            <a:effectLst>
              <a:outerShdw blurRad="50800" dist="38100" dir="2700000" algn="ctr" rotWithShape="0">
                <a:srgbClr val="000000">
                  <a:alpha val="40000"/>
                </a:srgbClr>
              </a:outerShdw>
            </a:effectLst>
          </p:spPr>
        </p:pic>
      </p:grpSp>
      <p:pic>
        <p:nvPicPr>
          <p:cNvPr id="15" name="Picture 14" descr="A picture containing text, indoor, screenshot, several&#10;&#10;Description automatically generated">
            <a:extLst>
              <a:ext uri="{FF2B5EF4-FFF2-40B4-BE49-F238E27FC236}">
                <a16:creationId xmlns:a16="http://schemas.microsoft.com/office/drawing/2014/main" xmlns="" id="{D2837290-5897-2AC2-3D6F-CA137E861935}"/>
              </a:ext>
            </a:extLst>
          </p:cNvPr>
          <p:cNvPicPr>
            <a:picLocks noChangeAspect="1"/>
          </p:cNvPicPr>
          <p:nvPr/>
        </p:nvPicPr>
        <p:blipFill>
          <a:blip r:embed="rId11"/>
          <a:stretch>
            <a:fillRect/>
          </a:stretch>
        </p:blipFill>
        <p:spPr>
          <a:xfrm>
            <a:off x="7722026" y="2583929"/>
            <a:ext cx="2051244" cy="2646766"/>
          </a:xfrm>
          <a:prstGeom prst="rect">
            <a:avLst/>
          </a:prstGeom>
          <a:effectLst>
            <a:outerShdw blurRad="50800" dist="38100" dir="2700000" algn="tl" rotWithShape="0">
              <a:prstClr val="black">
                <a:alpha val="40000"/>
              </a:prstClr>
            </a:outerShdw>
          </a:effectLst>
        </p:spPr>
      </p:pic>
      <p:pic>
        <p:nvPicPr>
          <p:cNvPr id="8" name="Picture 7"/>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938431" y="4667284"/>
            <a:ext cx="3027438" cy="2165783"/>
          </a:xfrm>
          <a:prstGeom prst="rect">
            <a:avLst/>
          </a:prstGeom>
          <a:effectLst>
            <a:outerShdw blurRad="50800" dist="76200" dir="8100000" algn="tr" rotWithShape="0">
              <a:prstClr val="black">
                <a:alpha val="40000"/>
              </a:prstClr>
            </a:outerShdw>
          </a:effectLst>
        </p:spPr>
      </p:pic>
      <p:grpSp>
        <p:nvGrpSpPr>
          <p:cNvPr id="19" name="Group 18">
            <a:extLst>
              <a:ext uri="{FF2B5EF4-FFF2-40B4-BE49-F238E27FC236}">
                <a16:creationId xmlns:a16="http://schemas.microsoft.com/office/drawing/2014/main" xmlns="" id="{EA0BE9A0-5C0A-CC67-232C-12B3BAF1EBBA}"/>
              </a:ext>
            </a:extLst>
          </p:cNvPr>
          <p:cNvGrpSpPr/>
          <p:nvPr/>
        </p:nvGrpSpPr>
        <p:grpSpPr>
          <a:xfrm>
            <a:off x="5421280" y="3043338"/>
            <a:ext cx="2704978" cy="1689872"/>
            <a:chOff x="8003356" y="5088410"/>
            <a:chExt cx="2454394" cy="1616086"/>
          </a:xfrm>
          <a:effectLst>
            <a:outerShdw blurRad="50800" dist="38100" dir="2700000" algn="ctr" rotWithShape="0">
              <a:srgbClr val="000000">
                <a:alpha val="40000"/>
              </a:srgbClr>
            </a:outerShdw>
          </a:effectLst>
        </p:grpSpPr>
        <p:pic>
          <p:nvPicPr>
            <p:cNvPr id="6" name="Picture 5" descr="A picture containing text, person&#10;&#10;Description automatically generated">
              <a:extLst>
                <a:ext uri="{FF2B5EF4-FFF2-40B4-BE49-F238E27FC236}">
                  <a16:creationId xmlns:a16="http://schemas.microsoft.com/office/drawing/2014/main" xmlns="" id="{CA564B12-EFE6-ABBE-194B-40A9D7B4F2A5}"/>
                </a:ext>
              </a:extLst>
            </p:cNvPr>
            <p:cNvPicPr>
              <a:picLocks noChangeAspect="1"/>
            </p:cNvPicPr>
            <p:nvPr/>
          </p:nvPicPr>
          <p:blipFill>
            <a:blip r:embed="rId13"/>
            <a:stretch>
              <a:fillRect/>
            </a:stretch>
          </p:blipFill>
          <p:spPr>
            <a:xfrm>
              <a:off x="8003356" y="5335810"/>
              <a:ext cx="2454394" cy="1368686"/>
            </a:xfrm>
            <a:prstGeom prst="rect">
              <a:avLst/>
            </a:prstGeom>
            <a:effectLst>
              <a:outerShdw blurRad="50800" dist="38100" dir="2700000" algn="ctr" rotWithShape="0">
                <a:srgbClr val="000000">
                  <a:alpha val="40000"/>
                </a:srgbClr>
              </a:outerShdw>
            </a:effectLst>
          </p:spPr>
        </p:pic>
        <p:pic>
          <p:nvPicPr>
            <p:cNvPr id="7" name="Picture 6" descr="Icon&#10;&#10;Description automatically generated">
              <a:extLst>
                <a:ext uri="{FF2B5EF4-FFF2-40B4-BE49-F238E27FC236}">
                  <a16:creationId xmlns:a16="http://schemas.microsoft.com/office/drawing/2014/main" xmlns="" id="{5EE3EC76-A531-F7E8-4764-0BF4EF441712}"/>
                </a:ext>
              </a:extLst>
            </p:cNvPr>
            <p:cNvPicPr>
              <a:picLocks noChangeAspect="1"/>
            </p:cNvPicPr>
            <p:nvPr/>
          </p:nvPicPr>
          <p:blipFill>
            <a:blip r:embed="rId14"/>
            <a:stretch>
              <a:fillRect/>
            </a:stretch>
          </p:blipFill>
          <p:spPr>
            <a:xfrm>
              <a:off x="8003356" y="5088410"/>
              <a:ext cx="2450592" cy="346548"/>
            </a:xfrm>
            <a:prstGeom prst="rect">
              <a:avLst/>
            </a:prstGeom>
          </p:spPr>
        </p:pic>
      </p:grpSp>
      <p:pic>
        <p:nvPicPr>
          <p:cNvPr id="21" name="Picture 20"/>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876185" y="4532040"/>
            <a:ext cx="3261464" cy="1824309"/>
          </a:xfrm>
          <a:prstGeom prst="rect">
            <a:avLst/>
          </a:prstGeom>
        </p:spPr>
      </p:pic>
      <p:sp>
        <p:nvSpPr>
          <p:cNvPr id="25" name="Rectangle 6">
            <a:extLst>
              <a:ext uri="{FF2B5EF4-FFF2-40B4-BE49-F238E27FC236}">
                <a16:creationId xmlns:a16="http://schemas.microsoft.com/office/drawing/2014/main" xmlns="" id="{ACEA2959-8B0F-FBB2-86D0-2DD891A776F3}"/>
              </a:ext>
            </a:extLst>
          </p:cNvPr>
          <p:cNvSpPr>
            <a:spLocks noChangeArrowheads="1"/>
          </p:cNvSpPr>
          <p:nvPr/>
        </p:nvSpPr>
        <p:spPr bwMode="auto">
          <a:xfrm>
            <a:off x="5343405" y="4390973"/>
            <a:ext cx="481950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9" name="image_0" descr="A close-up of a sign&#10;&#10;Description automatically generated">
            <a:extLst>
              <a:ext uri="{FF2B5EF4-FFF2-40B4-BE49-F238E27FC236}">
                <a16:creationId xmlns:a16="http://schemas.microsoft.com/office/drawing/2014/main" xmlns="" id="{7D0C6E1A-BD9E-398B-40F6-137C1137C48B}"/>
              </a:ext>
            </a:extLst>
          </p:cNvPr>
          <p:cNvPicPr>
            <a:picLocks noChangeAspect="1" noChangeArrowheads="1"/>
          </p:cNvPicPr>
          <p:nvPr/>
        </p:nvPicPr>
        <p:blipFill>
          <a:blip r:embed="rId16" r:link="rId17">
            <a:extLst>
              <a:ext uri="{28A0092B-C50C-407E-A947-70E740481C1C}">
                <a14:useLocalDpi xmlns:a14="http://schemas.microsoft.com/office/drawing/2010/main" val="0"/>
              </a:ext>
            </a:extLst>
          </a:blip>
          <a:srcRect/>
          <a:stretch>
            <a:fillRect/>
          </a:stretch>
        </p:blipFill>
        <p:spPr bwMode="auto">
          <a:xfrm>
            <a:off x="6614607" y="2565030"/>
            <a:ext cx="1702282" cy="514954"/>
          </a:xfrm>
          <a:prstGeom prst="rect">
            <a:avLst/>
          </a:prstGeom>
          <a:noFill/>
          <a:effectLst>
            <a:outerShdw blurRad="50800" dist="38100" dir="5400000" algn="ctr"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26" name="Rectangle 8">
            <a:extLst>
              <a:ext uri="{FF2B5EF4-FFF2-40B4-BE49-F238E27FC236}">
                <a16:creationId xmlns:a16="http://schemas.microsoft.com/office/drawing/2014/main" xmlns="" id="{EB036CBF-ED5B-D970-2738-991B8D25DF5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7" name="Rectangle 10">
            <a:extLst>
              <a:ext uri="{FF2B5EF4-FFF2-40B4-BE49-F238E27FC236}">
                <a16:creationId xmlns:a16="http://schemas.microsoft.com/office/drawing/2014/main" xmlns="" id="{E4641754-1FE5-6DA4-BDC9-291316E6570B}"/>
              </a:ext>
            </a:extLst>
          </p:cNvPr>
          <p:cNvSpPr>
            <a:spLocks noChangeArrowheads="1"/>
          </p:cNvSpPr>
          <p:nvPr/>
        </p:nvSpPr>
        <p:spPr bwMode="auto">
          <a:xfrm>
            <a:off x="0" y="2493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pSp>
        <p:nvGrpSpPr>
          <p:cNvPr id="28" name="Group 27">
            <a:extLst>
              <a:ext uri="{FF2B5EF4-FFF2-40B4-BE49-F238E27FC236}">
                <a16:creationId xmlns:a16="http://schemas.microsoft.com/office/drawing/2014/main" xmlns="" id="{072077A1-C279-B394-0F1E-5489AD474017}"/>
              </a:ext>
            </a:extLst>
          </p:cNvPr>
          <p:cNvGrpSpPr/>
          <p:nvPr/>
        </p:nvGrpSpPr>
        <p:grpSpPr>
          <a:xfrm>
            <a:off x="3340924" y="4771320"/>
            <a:ext cx="1954873" cy="2035380"/>
            <a:chOff x="2889251" y="4765275"/>
            <a:chExt cx="1954873" cy="2035380"/>
          </a:xfrm>
          <a:effectLst>
            <a:outerShdw blurRad="50800" dist="38100" dir="5400000" algn="ctr" rotWithShape="0">
              <a:srgbClr val="000000">
                <a:alpha val="40000"/>
              </a:srgbClr>
            </a:outerShdw>
          </a:effectLst>
        </p:grpSpPr>
        <p:pic>
          <p:nvPicPr>
            <p:cNvPr id="1033" name="Picture 4" descr="A glass of wine next to a box and a bottle of wine&#10;&#10;Description automatically generated">
              <a:extLst>
                <a:ext uri="{FF2B5EF4-FFF2-40B4-BE49-F238E27FC236}">
                  <a16:creationId xmlns:a16="http://schemas.microsoft.com/office/drawing/2014/main" xmlns="" id="{096355A8-2B37-4E3B-7D36-9AB48A2F4FEE}"/>
                </a:ext>
              </a:extLst>
            </p:cNvPr>
            <p:cNvPicPr>
              <a:picLocks noChangeAspect="1" noChangeArrowheads="1"/>
            </p:cNvPicPr>
            <p:nvPr/>
          </p:nvPicPr>
          <p:blipFill rotWithShape="1">
            <a:blip r:embed="rId18" r:link="rId19">
              <a:extLst>
                <a:ext uri="{28A0092B-C50C-407E-A947-70E740481C1C}">
                  <a14:useLocalDpi xmlns:a14="http://schemas.microsoft.com/office/drawing/2010/main" val="0"/>
                </a:ext>
              </a:extLst>
            </a:blip>
            <a:srcRect l="1897" r="4525"/>
            <a:stretch>
              <a:fillRect/>
            </a:stretch>
          </p:blipFill>
          <p:spPr bwMode="auto">
            <a:xfrm>
              <a:off x="2889728" y="4986228"/>
              <a:ext cx="1954395" cy="1814427"/>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5" descr="A person&amp;#39;s face with text&#10;&#10;Description automatically generated">
              <a:extLst>
                <a:ext uri="{FF2B5EF4-FFF2-40B4-BE49-F238E27FC236}">
                  <a16:creationId xmlns:a16="http://schemas.microsoft.com/office/drawing/2014/main" xmlns="" id="{D25A7399-7C77-7EF1-D2B6-E4666BED5142}"/>
                </a:ext>
              </a:extLst>
            </p:cNvPr>
            <p:cNvPicPr>
              <a:picLocks noChangeAspect="1" noChangeArrowheads="1"/>
            </p:cNvPicPr>
            <p:nvPr/>
          </p:nvPicPr>
          <p:blipFill rotWithShape="1">
            <a:blip r:embed="rId20" r:link="rId21">
              <a:extLst>
                <a:ext uri="{28A0092B-C50C-407E-A947-70E740481C1C}">
                  <a14:useLocalDpi xmlns:a14="http://schemas.microsoft.com/office/drawing/2010/main" val="0"/>
                </a:ext>
              </a:extLst>
            </a:blip>
            <a:srcRect l="8514" r="7728"/>
            <a:stretch>
              <a:fillRect/>
            </a:stretch>
          </p:blipFill>
          <p:spPr bwMode="auto">
            <a:xfrm>
              <a:off x="2889251" y="4765275"/>
              <a:ext cx="1954873" cy="57369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xmlns="" id="{5AB71DAF-F2ED-B592-F070-69D7C54F5103}"/>
              </a:ext>
            </a:extLst>
          </p:cNvPr>
          <p:cNvGrpSpPr/>
          <p:nvPr/>
        </p:nvGrpSpPr>
        <p:grpSpPr>
          <a:xfrm>
            <a:off x="8021138" y="3380858"/>
            <a:ext cx="1611289" cy="2167121"/>
            <a:chOff x="3591254" y="4764207"/>
            <a:chExt cx="1579208" cy="2105610"/>
          </a:xfrm>
        </p:grpSpPr>
        <p:pic>
          <p:nvPicPr>
            <p:cNvPr id="11" name="Picture 10" descr="A person and person sitting in a chair with a camera&#10;&#10;Description automatically generated">
              <a:extLst>
                <a:ext uri="{FF2B5EF4-FFF2-40B4-BE49-F238E27FC236}">
                  <a16:creationId xmlns:a16="http://schemas.microsoft.com/office/drawing/2014/main" xmlns="" id="{BD47DE7D-943F-7EEF-C4FE-7032D30589B4}"/>
                </a:ext>
              </a:extLst>
            </p:cNvPr>
            <p:cNvPicPr>
              <a:picLocks noChangeAspect="1"/>
            </p:cNvPicPr>
            <p:nvPr/>
          </p:nvPicPr>
          <p:blipFill>
            <a:blip r:embed="rId22"/>
            <a:stretch>
              <a:fillRect/>
            </a:stretch>
          </p:blipFill>
          <p:spPr>
            <a:xfrm rot="5400000">
              <a:off x="3328053" y="5027408"/>
              <a:ext cx="2105610" cy="1579208"/>
            </a:xfrm>
            <a:prstGeom prst="rect">
              <a:avLst/>
            </a:prstGeom>
            <a:effectLst>
              <a:outerShdw blurRad="50800" dist="50800" dir="2700000" algn="ctr" rotWithShape="0">
                <a:srgbClr val="000000">
                  <a:alpha val="40000"/>
                </a:srgbClr>
              </a:outerShdw>
            </a:effectLst>
          </p:spPr>
        </p:pic>
        <p:pic>
          <p:nvPicPr>
            <p:cNvPr id="22" name="Picture 4" descr="Gallery 1 — AP">
              <a:extLst>
                <a:ext uri="{FF2B5EF4-FFF2-40B4-BE49-F238E27FC236}">
                  <a16:creationId xmlns:a16="http://schemas.microsoft.com/office/drawing/2014/main" xmlns="" id="{DCEF46B6-FF9D-5545-8095-2BA922BD0FF1}"/>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979638" y="4986411"/>
              <a:ext cx="614008" cy="224097"/>
            </a:xfrm>
            <a:prstGeom prst="rect">
              <a:avLst/>
            </a:prstGeom>
            <a:noFill/>
            <a:extLst>
              <a:ext uri="{909E8E84-426E-40DD-AFC4-6F175D3DCCD1}">
                <a14:hiddenFill xmlns:a14="http://schemas.microsoft.com/office/drawing/2010/main">
                  <a:solidFill>
                    <a:srgbClr val="FFFFFF"/>
                  </a:solidFill>
                </a14:hiddenFill>
              </a:ext>
            </a:extLst>
          </p:spPr>
        </p:pic>
      </p:grpSp>
      <p:pic>
        <p:nvPicPr>
          <p:cNvPr id="23" name="Picture 22" descr="A person with long brown hair&#10;&#10;Description automatically generated">
            <a:extLst>
              <a:ext uri="{FF2B5EF4-FFF2-40B4-BE49-F238E27FC236}">
                <a16:creationId xmlns:a16="http://schemas.microsoft.com/office/drawing/2014/main" xmlns="" id="{B1E9EA9E-77DB-5475-DE88-8DA01FF33F80}"/>
              </a:ext>
            </a:extLst>
          </p:cNvPr>
          <p:cNvPicPr>
            <a:picLocks noChangeAspect="1"/>
          </p:cNvPicPr>
          <p:nvPr/>
        </p:nvPicPr>
        <p:blipFill>
          <a:blip r:embed="rId24"/>
          <a:stretch>
            <a:fillRect/>
          </a:stretch>
        </p:blipFill>
        <p:spPr>
          <a:xfrm>
            <a:off x="9056189" y="3739791"/>
            <a:ext cx="2083709" cy="1092059"/>
          </a:xfrm>
          <a:prstGeom prst="rect">
            <a:avLst/>
          </a:prstGeom>
          <a:effectLst>
            <a:outerShdw blurRad="50800" dist="50800" dir="2700000" algn="ctr" rotWithShape="0">
              <a:srgbClr val="000000">
                <a:alpha val="40000"/>
              </a:srgbClr>
            </a:outerShdw>
          </a:effectLst>
        </p:spPr>
      </p:pic>
    </p:spTree>
    <p:extLst>
      <p:ext uri="{BB962C8B-B14F-4D97-AF65-F5344CB8AC3E}">
        <p14:creationId xmlns:p14="http://schemas.microsoft.com/office/powerpoint/2010/main" val="569157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E723F08-5E16-D099-5389-E2FC20CAADE0}"/>
              </a:ext>
            </a:extLst>
          </p:cNvPr>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a:solidFill>
                  <a:schemeClr val="tx1"/>
                </a:solidFill>
                <a:latin typeface="Trade Gothic LT Std Extended" panose="020B0606020502020204" pitchFamily="34" charset="77"/>
              </a:rPr>
              <a:t>    CURRENT NATIONAL DISTRIBUTION (WHOLESALE + DTC)</a:t>
            </a:r>
          </a:p>
        </p:txBody>
      </p:sp>
      <p:sp>
        <p:nvSpPr>
          <p:cNvPr id="2" name="TextBox 1">
            <a:extLst>
              <a:ext uri="{FF2B5EF4-FFF2-40B4-BE49-F238E27FC236}">
                <a16:creationId xmlns:a16="http://schemas.microsoft.com/office/drawing/2014/main" xmlns="" id="{79C57171-558E-3F9D-34FC-3C7378DAF8CA}"/>
              </a:ext>
            </a:extLst>
          </p:cNvPr>
          <p:cNvSpPr txBox="1"/>
          <p:nvPr/>
        </p:nvSpPr>
        <p:spPr>
          <a:xfrm>
            <a:off x="9969674" y="1255113"/>
            <a:ext cx="1952755" cy="646331"/>
          </a:xfrm>
          <a:prstGeom prst="rect">
            <a:avLst/>
          </a:prstGeom>
          <a:solidFill>
            <a:srgbClr val="F3EFEA"/>
          </a:solidFill>
          <a:ln>
            <a:noFill/>
            <a:prstDash val="solid"/>
          </a:ln>
        </p:spPr>
        <p:txBody>
          <a:bodyPr wrap="square" rtlCol="0">
            <a:spAutoFit/>
          </a:bodyPr>
          <a:lstStyle/>
          <a:p>
            <a:pPr marL="285737" indent="-285737">
              <a:buFont typeface="Wingdings" charset="2"/>
              <a:buChar char="ü"/>
            </a:pPr>
            <a:r>
              <a:rPr lang="en-US" sz="1200" b="1">
                <a:latin typeface="Nunito Sans SemiBold" pitchFamily="2" charset="77"/>
              </a:rPr>
              <a:t>23 WHL + DTC</a:t>
            </a:r>
          </a:p>
          <a:p>
            <a:pPr marL="285737" indent="-285737">
              <a:buFont typeface="Wingdings" charset="2"/>
              <a:buChar char="ü"/>
            </a:pPr>
            <a:r>
              <a:rPr lang="en-US" sz="1200" b="1">
                <a:latin typeface="Nunito Sans SemiBold" pitchFamily="2" charset="77"/>
              </a:rPr>
              <a:t>28 WHL Only</a:t>
            </a:r>
          </a:p>
          <a:p>
            <a:pPr marL="285737" indent="-285737">
              <a:buFont typeface="Wingdings" charset="2"/>
              <a:buChar char="ü"/>
            </a:pPr>
            <a:r>
              <a:rPr lang="en-US" sz="1200" b="1">
                <a:latin typeface="Nunito Sans SemiBold" pitchFamily="2" charset="77"/>
              </a:rPr>
              <a:t>38 DTC Only</a:t>
            </a:r>
          </a:p>
        </p:txBody>
      </p:sp>
      <p:pic>
        <p:nvPicPr>
          <p:cNvPr id="4" name="Picture 3" descr="A map of the united states&#10;&#10;Description automatically generated">
            <a:extLst>
              <a:ext uri="{FF2B5EF4-FFF2-40B4-BE49-F238E27FC236}">
                <a16:creationId xmlns:a16="http://schemas.microsoft.com/office/drawing/2014/main" xmlns="" id="{89CEF0A2-092A-5F01-3A43-88F5B7581C52}"/>
              </a:ext>
            </a:extLst>
          </p:cNvPr>
          <p:cNvPicPr>
            <a:picLocks noChangeAspect="1"/>
          </p:cNvPicPr>
          <p:nvPr/>
        </p:nvPicPr>
        <p:blipFill rotWithShape="1">
          <a:blip r:embed="rId2"/>
          <a:srcRect l="3962" t="8519" r="5949" b="15045"/>
          <a:stretch/>
        </p:blipFill>
        <p:spPr>
          <a:xfrm>
            <a:off x="2517732" y="1578279"/>
            <a:ext cx="7002049" cy="4158642"/>
          </a:xfrm>
          <a:prstGeom prst="rect">
            <a:avLst/>
          </a:prstGeom>
        </p:spPr>
      </p:pic>
      <p:sp>
        <p:nvSpPr>
          <p:cNvPr id="3" name="Slide Number Placeholder 2">
            <a:extLst>
              <a:ext uri="{FF2B5EF4-FFF2-40B4-BE49-F238E27FC236}">
                <a16:creationId xmlns:a16="http://schemas.microsoft.com/office/drawing/2014/main" xmlns="" id="{A2C826F9-FEE9-1CC1-3FAF-51D9F3661D78}"/>
              </a:ext>
            </a:extLst>
          </p:cNvPr>
          <p:cNvSpPr>
            <a:spLocks noGrp="1"/>
          </p:cNvSpPr>
          <p:nvPr>
            <p:ph type="sldNum" sz="quarter" idx="12"/>
          </p:nvPr>
        </p:nvSpPr>
        <p:spPr/>
        <p:txBody>
          <a:bodyPr/>
          <a:lstStyle/>
          <a:p>
            <a:fld id="{14F56494-DA34-1B48-9C53-C82351183D33}" type="slidenum">
              <a:rPr lang="en-US" smtClean="0"/>
              <a:t>17</a:t>
            </a:fld>
            <a:endParaRPr lang="en-US"/>
          </a:p>
        </p:txBody>
      </p:sp>
    </p:spTree>
    <p:extLst>
      <p:ext uri="{BB962C8B-B14F-4D97-AF65-F5344CB8AC3E}">
        <p14:creationId xmlns:p14="http://schemas.microsoft.com/office/powerpoint/2010/main" val="400712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50CA708-DF84-21E5-DB3E-4A585DFFC5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B0ABA8D7-1D50-9195-1AA3-F0D57136738E}"/>
              </a:ext>
            </a:extLst>
          </p:cNvPr>
          <p:cNvSpPr>
            <a:spLocks noGrp="1"/>
          </p:cNvSpPr>
          <p:nvPr>
            <p:ph type="title"/>
          </p:nvPr>
        </p:nvSpPr>
        <p:spPr>
          <a:xfrm>
            <a:off x="706225" y="408047"/>
            <a:ext cx="10515600" cy="418936"/>
          </a:xfrm>
        </p:spPr>
        <p:txBody>
          <a:bodyPr>
            <a:normAutofit fontScale="90000"/>
          </a:bodyPr>
          <a:lstStyle/>
          <a:p>
            <a:pPr algn="ctr"/>
            <a:r>
              <a:rPr lang="en-US" sz="1400" u="sng"/>
              <a:t>2025 Promotional Calendar</a:t>
            </a:r>
            <a:br>
              <a:rPr lang="en-US" sz="1400" u="sng"/>
            </a:br>
            <a:r>
              <a:rPr lang="en-US" sz="1300" i="1"/>
              <a:t>Celebrating The Little Moments With The Perfect Pour All Year Long</a:t>
            </a:r>
            <a:endParaRPr lang="en-US" sz="1400" i="1"/>
          </a:p>
        </p:txBody>
      </p:sp>
      <p:graphicFrame>
        <p:nvGraphicFramePr>
          <p:cNvPr id="4" name="Table 3">
            <a:extLst>
              <a:ext uri="{FF2B5EF4-FFF2-40B4-BE49-F238E27FC236}">
                <a16:creationId xmlns:a16="http://schemas.microsoft.com/office/drawing/2014/main" xmlns="" id="{3390116A-C027-3C6F-8DE8-951AFD0E8BEE}"/>
              </a:ext>
            </a:extLst>
          </p:cNvPr>
          <p:cNvGraphicFramePr>
            <a:graphicFrameLocks noGrp="1"/>
          </p:cNvGraphicFramePr>
          <p:nvPr/>
        </p:nvGraphicFramePr>
        <p:xfrm>
          <a:off x="141403" y="805554"/>
          <a:ext cx="11962612" cy="6021273"/>
        </p:xfrm>
        <a:graphic>
          <a:graphicData uri="http://schemas.openxmlformats.org/drawingml/2006/table">
            <a:tbl>
              <a:tblPr firstRow="1" bandRow="1">
                <a:tableStyleId>{2D5ABB26-0587-4C30-8999-92F81FD0307C}</a:tableStyleId>
              </a:tblPr>
              <a:tblGrid>
                <a:gridCol w="1062779">
                  <a:extLst>
                    <a:ext uri="{9D8B030D-6E8A-4147-A177-3AD203B41FA5}">
                      <a16:colId xmlns:a16="http://schemas.microsoft.com/office/drawing/2014/main" xmlns="" val="3001509641"/>
                    </a:ext>
                  </a:extLst>
                </a:gridCol>
                <a:gridCol w="907227">
                  <a:extLst>
                    <a:ext uri="{9D8B030D-6E8A-4147-A177-3AD203B41FA5}">
                      <a16:colId xmlns:a16="http://schemas.microsoft.com/office/drawing/2014/main" xmlns="" val="1401262447"/>
                    </a:ext>
                  </a:extLst>
                </a:gridCol>
                <a:gridCol w="907227">
                  <a:extLst>
                    <a:ext uri="{9D8B030D-6E8A-4147-A177-3AD203B41FA5}">
                      <a16:colId xmlns:a16="http://schemas.microsoft.com/office/drawing/2014/main" xmlns="" val="775793069"/>
                    </a:ext>
                  </a:extLst>
                </a:gridCol>
                <a:gridCol w="907227">
                  <a:extLst>
                    <a:ext uri="{9D8B030D-6E8A-4147-A177-3AD203B41FA5}">
                      <a16:colId xmlns:a16="http://schemas.microsoft.com/office/drawing/2014/main" xmlns="" val="491680738"/>
                    </a:ext>
                  </a:extLst>
                </a:gridCol>
                <a:gridCol w="907227">
                  <a:extLst>
                    <a:ext uri="{9D8B030D-6E8A-4147-A177-3AD203B41FA5}">
                      <a16:colId xmlns:a16="http://schemas.microsoft.com/office/drawing/2014/main" xmlns="" val="1902788087"/>
                    </a:ext>
                  </a:extLst>
                </a:gridCol>
                <a:gridCol w="907227">
                  <a:extLst>
                    <a:ext uri="{9D8B030D-6E8A-4147-A177-3AD203B41FA5}">
                      <a16:colId xmlns:a16="http://schemas.microsoft.com/office/drawing/2014/main" xmlns="" val="251674263"/>
                    </a:ext>
                  </a:extLst>
                </a:gridCol>
                <a:gridCol w="907227">
                  <a:extLst>
                    <a:ext uri="{9D8B030D-6E8A-4147-A177-3AD203B41FA5}">
                      <a16:colId xmlns:a16="http://schemas.microsoft.com/office/drawing/2014/main" xmlns="" val="2814385924"/>
                    </a:ext>
                  </a:extLst>
                </a:gridCol>
                <a:gridCol w="907227">
                  <a:extLst>
                    <a:ext uri="{9D8B030D-6E8A-4147-A177-3AD203B41FA5}">
                      <a16:colId xmlns:a16="http://schemas.microsoft.com/office/drawing/2014/main" xmlns="" val="2794752006"/>
                    </a:ext>
                  </a:extLst>
                </a:gridCol>
                <a:gridCol w="907227">
                  <a:extLst>
                    <a:ext uri="{9D8B030D-6E8A-4147-A177-3AD203B41FA5}">
                      <a16:colId xmlns:a16="http://schemas.microsoft.com/office/drawing/2014/main" xmlns="" val="3333200780"/>
                    </a:ext>
                  </a:extLst>
                </a:gridCol>
                <a:gridCol w="907227">
                  <a:extLst>
                    <a:ext uri="{9D8B030D-6E8A-4147-A177-3AD203B41FA5}">
                      <a16:colId xmlns:a16="http://schemas.microsoft.com/office/drawing/2014/main" xmlns="" val="3683301875"/>
                    </a:ext>
                  </a:extLst>
                </a:gridCol>
                <a:gridCol w="907227">
                  <a:extLst>
                    <a:ext uri="{9D8B030D-6E8A-4147-A177-3AD203B41FA5}">
                      <a16:colId xmlns:a16="http://schemas.microsoft.com/office/drawing/2014/main" xmlns="" val="3214539834"/>
                    </a:ext>
                  </a:extLst>
                </a:gridCol>
                <a:gridCol w="920335">
                  <a:extLst>
                    <a:ext uri="{9D8B030D-6E8A-4147-A177-3AD203B41FA5}">
                      <a16:colId xmlns:a16="http://schemas.microsoft.com/office/drawing/2014/main" xmlns="" val="2504152693"/>
                    </a:ext>
                  </a:extLst>
                </a:gridCol>
                <a:gridCol w="146166">
                  <a:extLst>
                    <a:ext uri="{9D8B030D-6E8A-4147-A177-3AD203B41FA5}">
                      <a16:colId xmlns:a16="http://schemas.microsoft.com/office/drawing/2014/main" xmlns="" val="2486858219"/>
                    </a:ext>
                  </a:extLst>
                </a:gridCol>
                <a:gridCol w="761062">
                  <a:extLst>
                    <a:ext uri="{9D8B030D-6E8A-4147-A177-3AD203B41FA5}">
                      <a16:colId xmlns:a16="http://schemas.microsoft.com/office/drawing/2014/main" xmlns="" val="4076359920"/>
                    </a:ext>
                  </a:extLst>
                </a:gridCol>
              </a:tblGrid>
              <a:tr h="286980">
                <a:tc>
                  <a:txBody>
                    <a:bodyPr/>
                    <a:lstStyle/>
                    <a:p>
                      <a:r>
                        <a:rPr lang="en-US" sz="800" b="1">
                          <a:latin typeface="Nunito Sans"/>
                        </a:rPr>
                        <a:t>Month</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Jan</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Feb</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March</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April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May</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June</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July</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Aug</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Sept</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Oct</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gridSpan="2">
                  <a:txBody>
                    <a:bodyPr/>
                    <a:lstStyle/>
                    <a:p>
                      <a:r>
                        <a:rPr lang="en-US" sz="800" b="1">
                          <a:latin typeface="Nunito Sans"/>
                        </a:rPr>
                        <a:t>Nov</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hMerge="1">
                  <a:txBody>
                    <a:bodyPr/>
                    <a:lstStyle/>
                    <a:p>
                      <a:r>
                        <a:rPr lang="en-US" sz="800" b="1">
                          <a:latin typeface="Nunito Sans" pitchFamily="2" charset="77"/>
                        </a:rPr>
                        <a:t>Dec</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tc>
                  <a:txBody>
                    <a:bodyPr/>
                    <a:lstStyle/>
                    <a:p>
                      <a:r>
                        <a:rPr lang="en-US" sz="800" b="1">
                          <a:latin typeface="Nunito Sans"/>
                        </a:rPr>
                        <a:t>Dec</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CBC1B5"/>
                    </a:solidFill>
                  </a:tcPr>
                </a:tc>
                <a:extLst>
                  <a:ext uri="{0D108BD9-81ED-4DB2-BD59-A6C34878D82A}">
                    <a16:rowId xmlns:a16="http://schemas.microsoft.com/office/drawing/2014/main" xmlns="" val="1367853377"/>
                  </a:ext>
                </a:extLst>
              </a:tr>
              <a:tr h="582747">
                <a:tc>
                  <a:txBody>
                    <a:bodyPr/>
                    <a:lstStyle/>
                    <a:p>
                      <a:r>
                        <a:rPr lang="en-US" sz="800" b="1">
                          <a:latin typeface="Nunito Sans"/>
                        </a:rPr>
                        <a:t>National Periods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EFEA"/>
                    </a:solidFill>
                  </a:tcPr>
                </a:tc>
                <a:tc>
                  <a:txBody>
                    <a:bodyPr/>
                    <a:lstStyle/>
                    <a:p>
                      <a:r>
                        <a:rPr lang="en-US" sz="800">
                          <a:latin typeface="Nunito Sans"/>
                        </a:rPr>
                        <a:t>New Year</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Valentine’s Day</a:t>
                      </a:r>
                    </a:p>
                    <a:p>
                      <a:endParaRPr lang="en-US" sz="800">
                        <a:latin typeface="Nunito Sans" pitchFamily="2" charset="77"/>
                      </a:endParaRPr>
                    </a:p>
                    <a:p>
                      <a:r>
                        <a:rPr lang="en-US" sz="800">
                          <a:latin typeface="Nunito Sans"/>
                        </a:rPr>
                        <a:t>Super Bowl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Int’l Women’s Month</a:t>
                      </a:r>
                      <a:br>
                        <a:rPr lang="en-US" sz="800">
                          <a:latin typeface="Nunito Sans"/>
                        </a:rPr>
                      </a:br>
                      <a:r>
                        <a:rPr lang="en-US" sz="800">
                          <a:latin typeface="Nunito Sans"/>
                        </a:rPr>
                        <a:t/>
                      </a:r>
                      <a:br>
                        <a:rPr lang="en-US" sz="800">
                          <a:latin typeface="Nunito Sans"/>
                        </a:rPr>
                      </a:b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Easter</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a:latin typeface="Nunito Sans"/>
                        </a:rPr>
                        <a:t>Earth Day</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Mother’s Day</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a:latin typeface="Nunito Sans"/>
                        </a:rPr>
                        <a:t>Memorial Day</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Father’s Day </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a:latin typeface="Nunito Sans"/>
                        </a:rPr>
                        <a:t>Graduations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latin typeface="Nunito Sans"/>
                        </a:rPr>
                        <a:t>July 4</a:t>
                      </a:r>
                      <a:r>
                        <a:rPr lang="en-US" sz="800" baseline="30000">
                          <a:latin typeface="Nunito Sans"/>
                        </a:rPr>
                        <a:t>th</a:t>
                      </a:r>
                      <a:endParaRPr lang="en-US" sz="800">
                        <a:latin typeface="Nunito Sans"/>
                      </a:endParaRPr>
                    </a:p>
                    <a:p>
                      <a:r>
                        <a:rPr lang="en-US" sz="800">
                          <a:latin typeface="Nunito Sans"/>
                        </a:rPr>
                        <a:t/>
                      </a:r>
                      <a:br>
                        <a:rPr lang="en-US" sz="800">
                          <a:latin typeface="Nunito Sans"/>
                        </a:rPr>
                      </a:b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Back to School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Labor Day</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Halloween</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gridSpan="2">
                  <a:txBody>
                    <a:bodyPr/>
                    <a:lstStyle/>
                    <a:p>
                      <a:r>
                        <a:rPr lang="en-US" sz="800">
                          <a:latin typeface="Nunito Sans"/>
                        </a:rPr>
                        <a:t>Thanksgiving</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r>
                        <a:rPr lang="en-US" sz="800">
                          <a:latin typeface="Nunito Sans" pitchFamily="2" charset="77"/>
                        </a:rPr>
                        <a:t>Holidays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Holidays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709246174"/>
                  </a:ext>
                </a:extLst>
              </a:tr>
              <a:tr h="20965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W+I Occasions, Benefits &amp; Themes</a:t>
                      </a:r>
                      <a:br>
                        <a:rPr lang="en-US" sz="800" b="1">
                          <a:latin typeface="Nunito Sans"/>
                        </a:rPr>
                      </a:br>
                      <a:r>
                        <a:rPr lang="en-US" sz="800" b="1">
                          <a:latin typeface="Nunito Sans"/>
                        </a:rPr>
                        <a:t/>
                      </a:r>
                      <a:br>
                        <a:rPr lang="en-US" sz="800" b="1">
                          <a:latin typeface="Nunito Sans"/>
                        </a:rPr>
                      </a:br>
                      <a:r>
                        <a:rPr lang="en-US" sz="800" b="0">
                          <a:latin typeface="Nunito Sans"/>
                        </a:rPr>
                        <a:t>*Supported by organic social, paid ads, email/SMS, PR outreach, brand partnerships, &amp; events</a:t>
                      </a:r>
                    </a:p>
                    <a:p>
                      <a:endParaRPr lang="en-US" sz="800" b="1">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EFEA"/>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Moderation: </a:t>
                      </a:r>
                      <a:r>
                        <a:rPr lang="en-US" sz="800">
                          <a:latin typeface="Nunito Sans"/>
                        </a:rPr>
                        <a:t>One Great Glass for Damp January</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a:latin typeface="Nunito Sans"/>
                        </a:rPr>
                        <a:t/>
                      </a:r>
                      <a:br>
                        <a:rPr lang="en-US" sz="800">
                          <a:latin typeface="Nunito Sans"/>
                        </a:rPr>
                      </a:br>
                      <a:r>
                        <a:rPr lang="en-US" sz="800" b="1">
                          <a:latin typeface="Nunito Sans"/>
                        </a:rPr>
                        <a:t>Better For You: </a:t>
                      </a:r>
                      <a:r>
                        <a:rPr lang="en-US" sz="800">
                          <a:latin typeface="Nunito Sans"/>
                        </a:rPr>
                        <a:t>A Perfect Pour for Your New Year – Made with organic grapes, zero sugar, no additives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Gifting: </a:t>
                      </a:r>
                      <a:r>
                        <a:rPr lang="en-US" sz="800" b="0">
                          <a:latin typeface="Nunito Sans"/>
                        </a:rPr>
                        <a:t>Valentine’s Day  -</a:t>
                      </a:r>
                      <a:r>
                        <a:rPr lang="en-US" sz="800">
                          <a:latin typeface="Nunito Sans"/>
                        </a:rPr>
                        <a:t>The Best Things Come in Small Packages</a:t>
                      </a:r>
                    </a:p>
                    <a:p>
                      <a:endParaRPr lang="en-US" sz="800">
                        <a:latin typeface="Nunito Sans" pitchFamily="2" charset="77"/>
                      </a:endParaRPr>
                    </a:p>
                    <a:p>
                      <a:r>
                        <a:rPr lang="en-US" sz="800" b="1">
                          <a:latin typeface="Nunito Sans"/>
                        </a:rPr>
                        <a:t/>
                      </a:r>
                      <a:br>
                        <a:rPr lang="en-US" sz="800" b="1">
                          <a:latin typeface="Nunito Sans"/>
                        </a:rPr>
                      </a:br>
                      <a:r>
                        <a:rPr lang="en-US" sz="800" b="1">
                          <a:latin typeface="Nunito Sans"/>
                        </a:rPr>
                        <a:t/>
                      </a:r>
                      <a:br>
                        <a:rPr lang="en-US" sz="800" b="1">
                          <a:latin typeface="Nunito Sans"/>
                        </a:rPr>
                      </a:br>
                      <a:r>
                        <a:rPr lang="en-US" sz="800" b="1">
                          <a:latin typeface="Nunito Sans"/>
                        </a:rPr>
                        <a:t>Hosting with Variety: </a:t>
                      </a:r>
                      <a:r>
                        <a:rPr lang="en-US" sz="800">
                          <a:latin typeface="Nunito Sans"/>
                        </a:rPr>
                        <a:t>Galantine’s &amp; Super Bowl  hosting – Pour them what they want without the waste</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Female-Founder: </a:t>
                      </a:r>
                      <a:br>
                        <a:rPr lang="en-US" sz="800" b="1">
                          <a:latin typeface="Nunito Sans"/>
                        </a:rPr>
                      </a:br>
                      <a:r>
                        <a:rPr lang="en-US" sz="800" b="0">
                          <a:latin typeface="Nunito Sans"/>
                        </a:rPr>
                        <a:t>Wine For Women, By Women </a:t>
                      </a:r>
                      <a:br>
                        <a:rPr lang="en-US" sz="800" b="0">
                          <a:latin typeface="Nunito Sans"/>
                        </a:rPr>
                      </a:br>
                      <a:r>
                        <a:rPr lang="en-US" sz="800" b="0">
                          <a:latin typeface="Nunito Sans"/>
                        </a:rPr>
                        <a:t/>
                      </a:r>
                      <a:br>
                        <a:rPr lang="en-US" sz="800" b="0">
                          <a:latin typeface="Nunito Sans"/>
                        </a:rPr>
                      </a:br>
                      <a:endParaRPr lang="en-US" sz="800" b="0">
                        <a:latin typeface="Nunito Sans"/>
                      </a:endParaRPr>
                    </a:p>
                    <a:p>
                      <a:r>
                        <a:rPr lang="en-US" sz="800" b="1">
                          <a:latin typeface="Nunito Sans"/>
                        </a:rPr>
                        <a:t/>
                      </a:r>
                      <a:br>
                        <a:rPr lang="en-US" sz="800" b="1">
                          <a:latin typeface="Nunito Sans"/>
                        </a:rPr>
                      </a:br>
                      <a:r>
                        <a:rPr lang="en-US" sz="800" b="1">
                          <a:latin typeface="Nunito Sans"/>
                        </a:rPr>
                        <a:t>Mission Driven: </a:t>
                      </a:r>
                      <a:br>
                        <a:rPr lang="en-US" sz="800" b="1">
                          <a:latin typeface="Nunito Sans"/>
                        </a:rPr>
                      </a:br>
                      <a:r>
                        <a:rPr lang="en-US" sz="800" b="0">
                          <a:latin typeface="Nunito Sans"/>
                        </a:rPr>
                        <a:t>1 Glass For You, 1% For All – ongoing giveback program</a:t>
                      </a:r>
                      <a:endParaRPr lang="en-US" sz="800" b="1">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Hosting with Variety: </a:t>
                      </a:r>
                      <a:r>
                        <a:rPr lang="en-US" sz="800">
                          <a:latin typeface="Nunito Sans"/>
                        </a:rPr>
                        <a:t> Easter hosting - Pour them what they want without the waste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
                      </a:r>
                      <a:br>
                        <a:rPr lang="en-US" sz="800" b="1">
                          <a:latin typeface="Nunito Sans"/>
                        </a:rPr>
                      </a:br>
                      <a:r>
                        <a:rPr lang="en-US" sz="800" b="1">
                          <a:latin typeface="Nunito Sans"/>
                        </a:rPr>
                        <a:t/>
                      </a:r>
                      <a:br>
                        <a:rPr lang="en-US" sz="800" b="1">
                          <a:latin typeface="Nunito Sans"/>
                        </a:rPr>
                      </a:br>
                      <a:r>
                        <a:rPr lang="en-US" sz="800" b="1">
                          <a:latin typeface="Nunito Sans"/>
                        </a:rPr>
                        <a:t>Sustainable: </a:t>
                      </a:r>
                      <a:r>
                        <a:rPr lang="en-US" sz="800">
                          <a:latin typeface="Nunito Sans"/>
                        </a:rPr>
                        <a:t>Waste Less, Enjoy More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i="0">
                        <a:solidFill>
                          <a:schemeClr val="tx1"/>
                        </a:solidFill>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Gifting: </a:t>
                      </a:r>
                      <a:br>
                        <a:rPr lang="en-US" sz="800" b="1">
                          <a:latin typeface="Nunito Sans"/>
                        </a:rPr>
                      </a:br>
                      <a:r>
                        <a:rPr lang="en-US" sz="800" b="0">
                          <a:latin typeface="Nunito Sans"/>
                        </a:rPr>
                        <a:t>For Mom - </a:t>
                      </a:r>
                      <a:r>
                        <a:rPr lang="en-US" sz="800">
                          <a:latin typeface="Nunito Sans"/>
                        </a:rPr>
                        <a:t>Skip the roses, Give the Rosés</a:t>
                      </a:r>
                    </a:p>
                    <a:p>
                      <a:r>
                        <a:rPr lang="en-US" sz="800" b="1">
                          <a:latin typeface="Nunito Sans"/>
                        </a:rPr>
                        <a:t/>
                      </a:r>
                      <a:br>
                        <a:rPr lang="en-US" sz="800" b="1">
                          <a:latin typeface="Nunito Sans"/>
                        </a:rPr>
                      </a:br>
                      <a:r>
                        <a:rPr lang="en-US" sz="800" b="1">
                          <a:latin typeface="Nunito Sans"/>
                        </a:rPr>
                        <a:t/>
                      </a:r>
                      <a:br>
                        <a:rPr lang="en-US" sz="800" b="1">
                          <a:latin typeface="Nunito Sans"/>
                        </a:rPr>
                      </a:br>
                      <a:r>
                        <a:rPr lang="en-US" sz="800" b="1">
                          <a:latin typeface="Nunito Sans"/>
                        </a:rPr>
                        <a:t/>
                      </a:r>
                      <a:br>
                        <a:rPr lang="en-US" sz="800" b="1">
                          <a:latin typeface="Nunito Sans"/>
                        </a:rPr>
                      </a:br>
                      <a:r>
                        <a:rPr lang="en-US" sz="800" b="1">
                          <a:latin typeface="Nunito Sans"/>
                        </a:rPr>
                        <a:t/>
                      </a:r>
                      <a:br>
                        <a:rPr lang="en-US" sz="800" b="1">
                          <a:latin typeface="Nunito Sans"/>
                        </a:rPr>
                      </a:br>
                      <a:r>
                        <a:rPr lang="en-US" sz="800" b="1">
                          <a:latin typeface="Nunito Sans"/>
                        </a:rPr>
                        <a:t>Hosting with Variety:</a:t>
                      </a:r>
                      <a:r>
                        <a:rPr lang="en-US" sz="800">
                          <a:latin typeface="Nunito Sans"/>
                        </a:rPr>
                        <a:t> Memorial Day hosting -</a:t>
                      </a:r>
                      <a:br>
                        <a:rPr lang="en-US" sz="800">
                          <a:latin typeface="Nunito Sans"/>
                        </a:rPr>
                      </a:br>
                      <a:r>
                        <a:rPr lang="en-US" sz="800">
                          <a:latin typeface="Nunito Sans"/>
                        </a:rPr>
                        <a:t>Pour them what they want without the waste</a:t>
                      </a:r>
                      <a:r>
                        <a:rPr lang="en-US" sz="800" b="1">
                          <a:latin typeface="Nunito Sans"/>
                        </a:rPr>
                        <a:t/>
                      </a:r>
                      <a:br>
                        <a:rPr lang="en-US" sz="800" b="1">
                          <a:latin typeface="Nunito Sans"/>
                        </a:rPr>
                      </a:b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Gifting:</a:t>
                      </a:r>
                      <a:r>
                        <a:rPr lang="en-US" sz="800">
                          <a:latin typeface="Nunito Sans"/>
                        </a:rPr>
                        <a:t/>
                      </a:r>
                      <a:br>
                        <a:rPr lang="en-US" sz="800">
                          <a:latin typeface="Nunito Sans"/>
                        </a:rPr>
                      </a:br>
                      <a:r>
                        <a:rPr lang="en-US" sz="800">
                          <a:latin typeface="Nunito Sans"/>
                        </a:rPr>
                        <a:t>Cabs for Dads and Bubbles for Grads</a:t>
                      </a:r>
                      <a:br>
                        <a:rPr lang="en-US" sz="800">
                          <a:latin typeface="Nunito Sans"/>
                        </a:rPr>
                      </a:br>
                      <a:endParaRPr lang="en-US" sz="800">
                        <a:latin typeface="Nunito Sans"/>
                      </a:endParaRPr>
                    </a:p>
                    <a:p>
                      <a:endParaRPr lang="en-US" sz="800">
                        <a:latin typeface="Nunito Sans" pitchFamily="2" charset="77"/>
                      </a:endParaRPr>
                    </a:p>
                    <a:p>
                      <a:endParaRPr lang="en-US" sz="800">
                        <a:latin typeface="Nunito Sans" pitchFamily="2" charset="77"/>
                      </a:endParaRPr>
                    </a:p>
                    <a:p>
                      <a:endParaRPr lang="en-US" sz="800">
                        <a:latin typeface="Nunito Sans" pitchFamily="2" charset="77"/>
                      </a:endParaRPr>
                    </a:p>
                    <a:p>
                      <a:r>
                        <a:rPr lang="en-US" sz="800" b="1">
                          <a:latin typeface="Nunito Sans"/>
                        </a:rPr>
                        <a:t>Vineyards Around The World: </a:t>
                      </a:r>
                      <a:r>
                        <a:rPr lang="en-US" sz="800" b="0">
                          <a:latin typeface="Nunito Sans"/>
                        </a:rPr>
                        <a:t>Summer Abroad- Travel through Taste to Europe</a:t>
                      </a: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Hosting with Variety:</a:t>
                      </a:r>
                      <a:r>
                        <a:rPr lang="en-US" sz="800">
                          <a:latin typeface="Nunito Sans"/>
                        </a:rPr>
                        <a:t> Red, White &amp; You, Pour them what they want &amp; enjoy what you like</a:t>
                      </a:r>
                      <a:br>
                        <a:rPr lang="en-US" sz="800">
                          <a:latin typeface="Nunito Sans"/>
                        </a:rPr>
                      </a:br>
                      <a:r>
                        <a:rPr lang="en-US" sz="800">
                          <a:latin typeface="Nunito Sans"/>
                        </a:rPr>
                        <a:t/>
                      </a:r>
                      <a:br>
                        <a:rPr lang="en-US" sz="800">
                          <a:latin typeface="Nunito Sans"/>
                        </a:rPr>
                      </a:br>
                      <a:r>
                        <a:rPr lang="en-US" sz="800" b="1">
                          <a:latin typeface="Nunito Sans"/>
                        </a:rPr>
                        <a:t>Better For You: </a:t>
                      </a:r>
                      <a:r>
                        <a:rPr lang="en-US" sz="800">
                          <a:latin typeface="Nunito Sans"/>
                        </a:rPr>
                        <a:t>A Perfect Pour for Your Summer Goals– Made with organic grapes, zero sugar, no additives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Unwinding:</a:t>
                      </a:r>
                    </a:p>
                    <a:p>
                      <a:r>
                        <a:rPr lang="en-US" sz="800">
                          <a:latin typeface="Nunito Sans"/>
                        </a:rPr>
                        <a:t>A Perfect Pour to Cheers to Back to School </a:t>
                      </a:r>
                    </a:p>
                    <a:p>
                      <a:endParaRPr lang="en-US" sz="800">
                        <a:latin typeface="Nunito Sans" pitchFamily="2" charset="77"/>
                      </a:endParaRPr>
                    </a:p>
                    <a:p>
                      <a:endParaRPr lang="en-US" sz="800">
                        <a:latin typeface="Nunito Sans" pitchFamily="2" charset="77"/>
                      </a:endParaRPr>
                    </a:p>
                    <a:p>
                      <a:endParaRPr lang="en-US" sz="800">
                        <a:latin typeface="Nunito Sans" pitchFamily="2" charset="77"/>
                      </a:endParaRPr>
                    </a:p>
                    <a:p>
                      <a:endParaRPr lang="en-US" sz="800">
                        <a:latin typeface="Nunito Sans" pitchFamily="2" charset="77"/>
                      </a:endParaRPr>
                    </a:p>
                    <a:p>
                      <a:r>
                        <a:rPr lang="en-US" sz="800" b="1">
                          <a:latin typeface="Nunito Sans"/>
                        </a:rPr>
                        <a:t>Vineyards Around The World: </a:t>
                      </a:r>
                      <a:r>
                        <a:rPr lang="en-US" sz="800" b="0">
                          <a:latin typeface="Nunito Sans"/>
                        </a:rPr>
                        <a:t>California Dreaming – Travel through Taste to California</a:t>
                      </a: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Hosting with Variety:</a:t>
                      </a:r>
                      <a:r>
                        <a:rPr lang="en-US" sz="800">
                          <a:latin typeface="Nunito Sans"/>
                        </a:rPr>
                        <a:t> Break the Rules This Fall–Drink Whites After Labor Day, Chill Your Red</a:t>
                      </a:r>
                      <a:br>
                        <a:rPr lang="en-US" sz="800">
                          <a:latin typeface="Nunito Sans"/>
                        </a:rPr>
                      </a:br>
                      <a:r>
                        <a:rPr lang="en-US" sz="800">
                          <a:latin typeface="Nunito Sans"/>
                        </a:rPr>
                        <a:t/>
                      </a:r>
                      <a:br>
                        <a:rPr lang="en-US" sz="800">
                          <a:latin typeface="Nunito Sans"/>
                        </a:rPr>
                      </a:br>
                      <a:r>
                        <a:rPr lang="en-US" sz="800" b="1">
                          <a:latin typeface="Nunito Sans"/>
                        </a:rPr>
                        <a:t>Unwinding: </a:t>
                      </a:r>
                      <a:r>
                        <a:rPr lang="en-US" sz="800" b="0">
                          <a:latin typeface="Nunito Sans"/>
                        </a:rPr>
                        <a:t>Little wines for all the little fall moments</a:t>
                      </a:r>
                      <a:endParaRPr lang="en-US" sz="800">
                        <a:latin typeface="Nunito Sans"/>
                      </a:endParaRP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Better For You: </a:t>
                      </a:r>
                      <a:r>
                        <a:rPr lang="en-US" sz="800">
                          <a:latin typeface="Nunito Sans"/>
                        </a:rPr>
                        <a:t>No Tricks, Just Treats For Halloween– Made with organic grapes, zero sugar, no additives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Moderation: </a:t>
                      </a:r>
                      <a:r>
                        <a:rPr lang="en-US" sz="800" b="0">
                          <a:latin typeface="Nunito Sans"/>
                        </a:rPr>
                        <a:t>One Great Glass for Sober(</a:t>
                      </a:r>
                      <a:r>
                        <a:rPr lang="en-US" sz="800" b="0" err="1">
                          <a:latin typeface="Nunito Sans"/>
                        </a:rPr>
                        <a:t>ish</a:t>
                      </a:r>
                      <a:r>
                        <a:rPr lang="en-US" sz="800" b="0">
                          <a:latin typeface="Nunito Sans"/>
                        </a:rPr>
                        <a:t>) October</a:t>
                      </a: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Hosting with Variety:</a:t>
                      </a:r>
                      <a:r>
                        <a:rPr lang="en-US" sz="800">
                          <a:latin typeface="Nunito Sans"/>
                        </a:rPr>
                        <a:t> </a:t>
                      </a:r>
                      <a:r>
                        <a:rPr lang="en-US" sz="800" b="0">
                          <a:latin typeface="Nunito Sans"/>
                        </a:rPr>
                        <a:t>Friendsgiving </a:t>
                      </a:r>
                      <a:r>
                        <a:rPr lang="en-US" sz="800">
                          <a:latin typeface="Nunito Sans"/>
                        </a:rPr>
                        <a:t>hosting - Pour them what they want without the waste</a:t>
                      </a:r>
                    </a:p>
                    <a:p>
                      <a:r>
                        <a:rPr lang="en-US" sz="800">
                          <a:latin typeface="Nunito Sans"/>
                        </a:rPr>
                        <a:t/>
                      </a:r>
                      <a:br>
                        <a:rPr lang="en-US" sz="800">
                          <a:latin typeface="Nunito Sans"/>
                        </a:rPr>
                      </a:br>
                      <a:r>
                        <a:rPr lang="en-US" sz="800" b="1">
                          <a:latin typeface="Nunito Sans"/>
                        </a:rPr>
                        <a:t>Unwinding: </a:t>
                      </a:r>
                      <a:br>
                        <a:rPr lang="en-US" sz="800" b="1">
                          <a:latin typeface="Nunito Sans"/>
                        </a:rPr>
                      </a:br>
                      <a:r>
                        <a:rPr lang="en-US" sz="800" b="0">
                          <a:latin typeface="Nunito Sans"/>
                        </a:rPr>
                        <a:t>Little wines for all the little holiday moments</a:t>
                      </a: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r>
                        <a:rPr lang="en-US" sz="800" b="1">
                          <a:latin typeface="Nunito Sans" pitchFamily="2" charset="77"/>
                        </a:rPr>
                        <a:t>Gifting:</a:t>
                      </a:r>
                      <a:r>
                        <a:rPr lang="en-US" sz="800">
                          <a:latin typeface="Nunito Sans" pitchFamily="2" charset="77"/>
                        </a:rPr>
                        <a:t/>
                      </a:r>
                      <a:br>
                        <a:rPr lang="en-US" sz="800">
                          <a:latin typeface="Nunito Sans" pitchFamily="2" charset="77"/>
                        </a:rPr>
                      </a:br>
                      <a:r>
                        <a:rPr lang="en-US" sz="800">
                          <a:latin typeface="Nunito Sans" pitchFamily="2" charset="77"/>
                        </a:rPr>
                        <a:t>Perfect Stocking Stuffer </a:t>
                      </a:r>
                    </a:p>
                    <a:p>
                      <a:endParaRPr lang="en-US" sz="800">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pitchFamily="2" charset="77"/>
                        </a:rPr>
                        <a:t>Unwinding: </a:t>
                      </a:r>
                      <a:r>
                        <a:rPr lang="en-US" sz="800" b="0">
                          <a:latin typeface="Nunito Sans" pitchFamily="2" charset="77"/>
                        </a:rPr>
                        <a:t>Little wines for all the little holiday moments</a:t>
                      </a:r>
                      <a:endParaRPr lang="en-US" sz="800">
                        <a:latin typeface="Nunito Sans" pitchFamily="2" charset="77"/>
                      </a:endParaRP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b="1">
                          <a:latin typeface="Nunito Sans"/>
                        </a:rPr>
                        <a:t>Gifting:</a:t>
                      </a:r>
                      <a:r>
                        <a:rPr lang="en-US" sz="800">
                          <a:latin typeface="Nunito Sans"/>
                        </a:rPr>
                        <a:t/>
                      </a:r>
                      <a:br>
                        <a:rPr lang="en-US" sz="800">
                          <a:latin typeface="Nunito Sans"/>
                        </a:rPr>
                      </a:br>
                      <a:r>
                        <a:rPr lang="en-US" sz="800">
                          <a:latin typeface="Nunito Sans"/>
                        </a:rPr>
                        <a:t>Perfect Stocking Stuffer </a:t>
                      </a:r>
                    </a:p>
                    <a:p>
                      <a:endParaRPr lang="en-US" sz="800">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b="1">
                        <a:latin typeface="Nunito Sans"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b="1">
                          <a:latin typeface="Nunito Sans"/>
                        </a:rPr>
                        <a:t>Hosting: </a:t>
                      </a:r>
                      <a:r>
                        <a:rPr lang="en-US" sz="800" b="0">
                          <a:latin typeface="Nunito Sans"/>
                        </a:rPr>
                        <a:t>Holiday</a:t>
                      </a:r>
                      <a:r>
                        <a:rPr lang="en-US" sz="800">
                          <a:latin typeface="Nunito Sans"/>
                        </a:rPr>
                        <a:t> hosting - Pour them what they want without the waste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559434773"/>
                  </a:ext>
                </a:extLst>
              </a:tr>
              <a:tr h="915406">
                <a:tc>
                  <a:txBody>
                    <a:bodyPr/>
                    <a:lstStyle/>
                    <a:p>
                      <a:r>
                        <a:rPr lang="en-US" sz="800" b="1">
                          <a:latin typeface="Nunito Sans"/>
                        </a:rPr>
                        <a:t>Varietal Focus(es) &amp; Updates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EFEA"/>
                    </a:solidFill>
                  </a:tcPr>
                </a:tc>
                <a:tc>
                  <a:txBody>
                    <a:bodyPr/>
                    <a:lstStyle/>
                    <a:p>
                      <a:r>
                        <a:rPr lang="en-US" sz="800">
                          <a:solidFill>
                            <a:schemeClr val="tx1"/>
                          </a:solidFill>
                          <a:latin typeface="Nunito Sans"/>
                        </a:rPr>
                        <a:t>Pinot Noir &amp; Chard</a:t>
                      </a:r>
                      <a:r>
                        <a:rPr lang="en-US" sz="800">
                          <a:solidFill>
                            <a:srgbClr val="000000"/>
                          </a:solidFill>
                          <a:latin typeface="Nunito Sans"/>
                        </a:rPr>
                        <a:t/>
                      </a:r>
                      <a:br>
                        <a:rPr lang="en-US" sz="800">
                          <a:solidFill>
                            <a:srgbClr val="000000"/>
                          </a:solidFill>
                          <a:latin typeface="Nunito Sans"/>
                        </a:rPr>
                      </a:br>
                      <a:r>
                        <a:rPr lang="en-US" sz="800">
                          <a:solidFill>
                            <a:srgbClr val="000000"/>
                          </a:solidFill>
                          <a:latin typeface="Nunito Sans"/>
                        </a:rPr>
                        <a:t/>
                      </a:r>
                      <a:br>
                        <a:rPr lang="en-US" sz="800">
                          <a:solidFill>
                            <a:srgbClr val="000000"/>
                          </a:solidFill>
                          <a:latin typeface="Nunito Sans"/>
                        </a:rPr>
                      </a:br>
                      <a:r>
                        <a:rPr lang="en-US" sz="800">
                          <a:solidFill>
                            <a:schemeClr val="tx1"/>
                          </a:solidFill>
                          <a:latin typeface="Nunito Sans"/>
                        </a:rPr>
                        <a:t>Limited CPWM Bubbles release</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solidFill>
                            <a:schemeClr val="tx1"/>
                          </a:solidFill>
                          <a:latin typeface="Nunito Sans"/>
                        </a:rPr>
                        <a:t>Reds &amp; Rosé</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chemeClr val="tx1"/>
                          </a:solidFill>
                          <a:latin typeface="Nunito Sans"/>
                        </a:rPr>
                        <a:t>Pinot Noir &amp; Chard</a:t>
                      </a:r>
                      <a:r>
                        <a:rPr lang="en-US" sz="800">
                          <a:solidFill>
                            <a:srgbClr val="000000"/>
                          </a:solidFill>
                          <a:latin typeface="Nunito Sans"/>
                        </a:rPr>
                        <a:t/>
                      </a:r>
                      <a:br>
                        <a:rPr lang="en-US" sz="800">
                          <a:solidFill>
                            <a:srgbClr val="000000"/>
                          </a:solidFill>
                          <a:latin typeface="Nunito Sans"/>
                        </a:rPr>
                      </a:br>
                      <a:r>
                        <a:rPr lang="en-US" sz="800">
                          <a:solidFill>
                            <a:srgbClr val="000000"/>
                          </a:solidFill>
                          <a:latin typeface="Nunito Sans"/>
                        </a:rPr>
                        <a:t/>
                      </a:r>
                      <a:br>
                        <a:rPr lang="en-US" sz="800">
                          <a:solidFill>
                            <a:srgbClr val="000000"/>
                          </a:solidFill>
                          <a:latin typeface="Nunito Sans"/>
                        </a:rPr>
                      </a:br>
                      <a:r>
                        <a:rPr lang="en-US" sz="800">
                          <a:solidFill>
                            <a:srgbClr val="000000"/>
                          </a:solidFill>
                          <a:latin typeface="Nunito Sans"/>
                        </a:rPr>
                        <a:t/>
                      </a:r>
                      <a:br>
                        <a:rPr lang="en-US" sz="800">
                          <a:solidFill>
                            <a:srgbClr val="000000"/>
                          </a:solidFill>
                          <a:latin typeface="Nunito Sans"/>
                        </a:rPr>
                      </a:br>
                      <a:r>
                        <a:rPr lang="en-US" sz="800">
                          <a:solidFill>
                            <a:schemeClr val="tx1"/>
                          </a:solidFill>
                          <a:latin typeface="Nunito Sans"/>
                        </a:rPr>
                        <a:t>Bubbles (</a:t>
                      </a:r>
                      <a:r>
                        <a:rPr lang="en-US" sz="800" err="1">
                          <a:solidFill>
                            <a:schemeClr val="tx1"/>
                          </a:solidFill>
                          <a:latin typeface="Nunito Sans"/>
                        </a:rPr>
                        <a:t>White+Rosé</a:t>
                      </a:r>
                      <a:r>
                        <a:rPr lang="en-US" sz="800">
                          <a:solidFill>
                            <a:schemeClr val="tx1"/>
                          </a:solidFill>
                          <a:latin typeface="Nunito Sans"/>
                        </a:rPr>
                        <a:t>)</a:t>
                      </a:r>
                    </a:p>
                    <a:p>
                      <a:r>
                        <a:rPr lang="en-US" sz="800">
                          <a:solidFill>
                            <a:schemeClr val="tx1"/>
                          </a:solidFill>
                          <a:latin typeface="Nunito Sans"/>
                        </a:rPr>
                        <a:t>release</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All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latin typeface="Nunito Sans"/>
                        </a:rPr>
                        <a:t>Whites + Rosé, incl. Bubbles</a:t>
                      </a:r>
                    </a:p>
                    <a:p>
                      <a:r>
                        <a:rPr lang="en-US" sz="800">
                          <a:latin typeface="Nunito Sans"/>
                        </a:rPr>
                        <a:t/>
                      </a:r>
                      <a:br>
                        <a:rPr lang="en-US" sz="800">
                          <a:latin typeface="Nunito Sans"/>
                        </a:rPr>
                      </a:br>
                      <a:r>
                        <a:rPr lang="en-US" sz="800">
                          <a:latin typeface="Nunito Sans"/>
                        </a:rPr>
                        <a:t>2024 </a:t>
                      </a:r>
                      <a:r>
                        <a:rPr lang="en-US" sz="800" err="1">
                          <a:latin typeface="Nunito Sans"/>
                        </a:rPr>
                        <a:t>Sauv</a:t>
                      </a:r>
                      <a:r>
                        <a:rPr lang="en-US" sz="800">
                          <a:latin typeface="Nunito Sans"/>
                        </a:rPr>
                        <a:t> Blanc release</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latin typeface="Nunito Sans"/>
                        </a:rPr>
                        <a:t>Cab &amp; Bubbles</a:t>
                      </a:r>
                      <a:br>
                        <a:rPr lang="en-US" sz="800">
                          <a:latin typeface="Nunito Sans"/>
                        </a:rPr>
                      </a:br>
                      <a:r>
                        <a:rPr lang="en-US" sz="800">
                          <a:latin typeface="Nunito Sans"/>
                        </a:rPr>
                        <a:t/>
                      </a:r>
                      <a:br>
                        <a:rPr lang="en-US" sz="800">
                          <a:latin typeface="Nunito Sans"/>
                        </a:rPr>
                      </a:br>
                      <a:r>
                        <a:rPr lang="en-US" sz="800">
                          <a:latin typeface="Nunito Sans"/>
                        </a:rPr>
                        <a:t>Imports: French Rose, </a:t>
                      </a:r>
                      <a:r>
                        <a:rPr lang="en-US" sz="800" err="1">
                          <a:latin typeface="Nunito Sans"/>
                        </a:rPr>
                        <a:t>Sauv</a:t>
                      </a:r>
                      <a:r>
                        <a:rPr lang="en-US" sz="800">
                          <a:latin typeface="Nunito Sans"/>
                        </a:rPr>
                        <a:t> Blanc, Rose Bubbles, &amp; Spanish Red Blend</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latin typeface="Nunito Sans"/>
                        </a:rPr>
                        <a:t>All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CA Cab, Chard, Pinot Noir, &amp; Bubbles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Chard + Reds</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All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gridSpan="2">
                  <a:txBody>
                    <a:bodyPr/>
                    <a:lstStyle/>
                    <a:p>
                      <a:r>
                        <a:rPr lang="en-US" sz="800">
                          <a:latin typeface="Nunito Sans"/>
                        </a:rPr>
                        <a:t>All</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r>
                        <a:rPr lang="en-US" sz="800">
                          <a:latin typeface="Nunito Sans" pitchFamily="2" charset="77"/>
                        </a:rPr>
                        <a:t>Reds + Bubbles </a:t>
                      </a:r>
                      <a:br>
                        <a:rPr lang="en-US" sz="800">
                          <a:latin typeface="Nunito Sans" pitchFamily="2" charset="77"/>
                        </a:rPr>
                      </a:br>
                      <a:r>
                        <a:rPr lang="en-US" sz="800">
                          <a:latin typeface="Nunito Sans" pitchFamily="2" charset="77"/>
                        </a:rPr>
                        <a:t/>
                      </a:r>
                      <a:br>
                        <a:rPr lang="en-US" sz="800">
                          <a:latin typeface="Nunito Sans" pitchFamily="2" charset="77"/>
                        </a:rPr>
                      </a:br>
                      <a:r>
                        <a:rPr lang="en-US" sz="800">
                          <a:latin typeface="Nunito Sans" pitchFamily="2" charset="77"/>
                        </a:rPr>
                        <a:t>Gift Box</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r>
                        <a:rPr lang="en-US" sz="800">
                          <a:latin typeface="Nunito Sans"/>
                        </a:rPr>
                        <a:t>Reds + Bubbles </a:t>
                      </a:r>
                      <a:br>
                        <a:rPr lang="en-US" sz="800">
                          <a:latin typeface="Nunito Sans"/>
                        </a:rPr>
                      </a:br>
                      <a:r>
                        <a:rPr lang="en-US" sz="800">
                          <a:latin typeface="Nunito Sans"/>
                        </a:rPr>
                        <a:t/>
                      </a:r>
                      <a:br>
                        <a:rPr lang="en-US" sz="800">
                          <a:latin typeface="Nunito Sans"/>
                        </a:rPr>
                      </a:br>
                      <a:r>
                        <a:rPr lang="en-US" sz="800">
                          <a:latin typeface="Nunito Sans"/>
                        </a:rPr>
                        <a:t>Gift Box</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332094294"/>
                  </a:ext>
                </a:extLst>
              </a:tr>
              <a:tr h="679172">
                <a:tc>
                  <a:txBody>
                    <a:bodyPr/>
                    <a:lstStyle/>
                    <a:p>
                      <a:r>
                        <a:rPr lang="en-US" sz="800" b="1">
                          <a:latin typeface="Nunito Sans"/>
                        </a:rPr>
                        <a:t>Ongoing Marketing Materials </a:t>
                      </a:r>
                      <a:br>
                        <a:rPr lang="en-US" sz="800" b="1">
                          <a:latin typeface="Nunito Sans"/>
                        </a:rPr>
                      </a:br>
                      <a:endParaRPr lang="en-US" sz="800" b="1">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EFEA"/>
                    </a:solidFill>
                  </a:tcPr>
                </a:tc>
                <a:tc gridSpan="13">
                  <a:txBody>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Counter Displays</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Shelf Talkers</a:t>
                      </a:r>
                      <a:endParaRPr lang="en-US" sz="800">
                        <a:latin typeface="Nunito Sans"/>
                      </a:endParaRP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4 Pack Carriers</a:t>
                      </a:r>
                      <a:endParaRPr lang="en-US" sz="800">
                        <a:latin typeface="Nunito Sans"/>
                      </a:endParaRP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Sales Leave Behind &amp; Info Cards</a:t>
                      </a:r>
                      <a:endParaRPr lang="en-US" sz="800">
                        <a:latin typeface="Nunito Sans"/>
                      </a:endParaRP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Tent Card (Hotels)</a:t>
                      </a:r>
                      <a:endParaRPr lang="en-US" sz="800">
                        <a:latin typeface="Nunito San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lang="en-US"/>
                    </a:p>
                  </a:txBody>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298202759"/>
                  </a:ext>
                </a:extLst>
              </a:tr>
              <a:tr h="1219626">
                <a:tc>
                  <a:txBody>
                    <a:bodyPr/>
                    <a:lstStyle/>
                    <a:p>
                      <a:r>
                        <a:rPr lang="en-US" sz="800" b="1">
                          <a:latin typeface="Nunito Sans"/>
                        </a:rPr>
                        <a:t>Marketing Materials Available for Local Printing Or Customizable for Digital Use</a:t>
                      </a:r>
                      <a:br>
                        <a:rPr lang="en-US" sz="800" b="1">
                          <a:latin typeface="Nunito Sans"/>
                        </a:rPr>
                      </a:br>
                      <a:endParaRPr lang="en-US" sz="800" b="1">
                        <a:latin typeface="Nunito Sans"/>
                      </a:endParaRPr>
                    </a:p>
                    <a:p>
                      <a:pPr marL="0" indent="0">
                        <a:buFont typeface="Arial" panose="020B0604020202020204" pitchFamily="34" charset="0"/>
                        <a:buNone/>
                      </a:pPr>
                      <a:r>
                        <a:rPr lang="en-US" sz="800">
                          <a:latin typeface="Nunito Sans" pitchFamily="2" charset="77"/>
                        </a:rPr>
                        <a:t>(45-60 days in advance)</a:t>
                      </a:r>
                      <a:endParaRPr lang="en-US" sz="800" b="1">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F3EFEA"/>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endParaRPr lang="en-US" sz="800" kern="1200">
                        <a:solidFill>
                          <a:schemeClr val="tx1"/>
                        </a:solidFill>
                        <a:latin typeface="Nunito Sans"/>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endParaRPr lang="en-US" sz="800" kern="1200">
                        <a:solidFill>
                          <a:schemeClr val="tx1"/>
                        </a:solidFill>
                        <a:latin typeface="Nunito Sans"/>
                        <a:ea typeface="+mn-ea"/>
                        <a:cs typeface="+mn-cs"/>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gridSpan="2">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latin typeface="Nunito Sans" pitchFamily="2" charset="77"/>
                        </a:rPr>
                        <a:t>11x17 poster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5x7 Case card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chemeClr val="tx1"/>
                          </a:solidFill>
                          <a:latin typeface="Nunito Sans" pitchFamily="2" charset="77"/>
                          <a:ea typeface="+mn-ea"/>
                          <a:cs typeface="+mn-cs"/>
                        </a:rPr>
                        <a:t>Digital assets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latin typeface="Nunito Sans" pitchFamily="2" charset="77"/>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28822754"/>
                  </a:ext>
                </a:extLst>
              </a:tr>
            </a:tbl>
          </a:graphicData>
        </a:graphic>
      </p:graphicFrame>
      <p:pic>
        <p:nvPicPr>
          <p:cNvPr id="7" name="Picture 6" descr="A black background with a black square&#10;&#10;Description automatically generated with medium confidence">
            <a:extLst>
              <a:ext uri="{FF2B5EF4-FFF2-40B4-BE49-F238E27FC236}">
                <a16:creationId xmlns:a16="http://schemas.microsoft.com/office/drawing/2014/main" xmlns="" id="{C7F83087-6D71-7981-5E04-9EEADDA7EE86}"/>
              </a:ext>
            </a:extLst>
          </p:cNvPr>
          <p:cNvPicPr>
            <a:picLocks noChangeAspect="1"/>
          </p:cNvPicPr>
          <p:nvPr/>
        </p:nvPicPr>
        <p:blipFill>
          <a:blip r:embed="rId2"/>
          <a:stretch>
            <a:fillRect/>
          </a:stretch>
        </p:blipFill>
        <p:spPr>
          <a:xfrm>
            <a:off x="4598651" y="-32025"/>
            <a:ext cx="2730748" cy="644760"/>
          </a:xfrm>
          <a:prstGeom prst="rect">
            <a:avLst/>
          </a:prstGeom>
        </p:spPr>
      </p:pic>
      <p:sp>
        <p:nvSpPr>
          <p:cNvPr id="3" name="Slide Number Placeholder 2">
            <a:extLst>
              <a:ext uri="{FF2B5EF4-FFF2-40B4-BE49-F238E27FC236}">
                <a16:creationId xmlns:a16="http://schemas.microsoft.com/office/drawing/2014/main" xmlns="" id="{04AE02B2-D739-F330-6468-7240F1228442}"/>
              </a:ext>
            </a:extLst>
          </p:cNvPr>
          <p:cNvSpPr>
            <a:spLocks noGrp="1"/>
          </p:cNvSpPr>
          <p:nvPr>
            <p:ph type="sldNum" sz="quarter" idx="12"/>
          </p:nvPr>
        </p:nvSpPr>
        <p:spPr/>
        <p:txBody>
          <a:bodyPr/>
          <a:lstStyle/>
          <a:p>
            <a:fld id="{590ECE7D-765C-5143-8C73-14ED95660283}" type="slidenum">
              <a:rPr lang="en-US" smtClean="0"/>
              <a:t>18</a:t>
            </a:fld>
            <a:endParaRPr lang="en-US"/>
          </a:p>
        </p:txBody>
      </p:sp>
    </p:spTree>
    <p:extLst>
      <p:ext uri="{BB962C8B-B14F-4D97-AF65-F5344CB8AC3E}">
        <p14:creationId xmlns:p14="http://schemas.microsoft.com/office/powerpoint/2010/main" val="1535871509"/>
      </p:ext>
    </p:extLst>
  </p:cSld>
  <p:clrMapOvr>
    <a:masterClrMapping/>
  </p:clrMapOvr>
  <p:extLst>
    <p:ext uri="{6950BFC3-D8DA-4A85-94F7-54DA5524770B}">
      <p188:commentRel xmlns:p188="http://schemas.microsoft.com/office/powerpoint/2018/8/main" xmlns="" r:id="rId3"/>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CDBFE16-427A-B279-6D0D-7879D1F64029}"/>
              </a:ext>
            </a:extLst>
          </p:cNvPr>
          <p:cNvSpPr/>
          <p:nvPr/>
        </p:nvSpPr>
        <p:spPr>
          <a:xfrm>
            <a:off x="5495436" y="1163507"/>
            <a:ext cx="2194247" cy="2566105"/>
          </a:xfrm>
          <a:prstGeom prst="rect">
            <a:avLst/>
          </a:prstGeom>
          <a:solidFill>
            <a:srgbClr val="F3EFEA"/>
          </a:solidFill>
          <a:ln>
            <a:solidFill>
              <a:srgbClr val="F3EFE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E3BE9E7E-F893-C62F-EE4D-657728B47A54}"/>
              </a:ext>
            </a:extLst>
          </p:cNvPr>
          <p:cNvSpPr/>
          <p:nvPr/>
        </p:nvSpPr>
        <p:spPr>
          <a:xfrm>
            <a:off x="5386120" y="3729612"/>
            <a:ext cx="2899882" cy="2849318"/>
          </a:xfrm>
          <a:prstGeom prst="rect">
            <a:avLst/>
          </a:prstGeom>
          <a:solidFill>
            <a:srgbClr val="F3EFEA"/>
          </a:solidFill>
          <a:ln>
            <a:solidFill>
              <a:srgbClr val="F3EFE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D1FA2BD-72D0-9D07-60D1-15D42B5F9FEE}"/>
              </a:ext>
            </a:extLst>
          </p:cNvPr>
          <p:cNvSpPr/>
          <p:nvPr/>
        </p:nvSpPr>
        <p:spPr>
          <a:xfrm>
            <a:off x="9383125" y="1444584"/>
            <a:ext cx="2616657" cy="3948263"/>
          </a:xfrm>
          <a:prstGeom prst="rect">
            <a:avLst/>
          </a:prstGeom>
          <a:solidFill>
            <a:srgbClr val="F3EFEA"/>
          </a:solidFill>
          <a:ln>
            <a:solidFill>
              <a:srgbClr val="F3EFE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Trade Gothic LT Std Extended" panose="020B0606020502020204" pitchFamily="34" charset="77"/>
              </a:rPr>
              <a:t>    OUR CONTINUED INVESTMENT</a:t>
            </a:r>
          </a:p>
        </p:txBody>
      </p:sp>
      <p:sp>
        <p:nvSpPr>
          <p:cNvPr id="14" name="TextBox 13">
            <a:extLst>
              <a:ext uri="{FF2B5EF4-FFF2-40B4-BE49-F238E27FC236}">
                <a16:creationId xmlns:a16="http://schemas.microsoft.com/office/drawing/2014/main" xmlns="" id="{6B380933-0185-8641-8772-AACC1111CD02}"/>
              </a:ext>
            </a:extLst>
          </p:cNvPr>
          <p:cNvSpPr txBox="1"/>
          <p:nvPr/>
        </p:nvSpPr>
        <p:spPr>
          <a:xfrm>
            <a:off x="530840" y="1163507"/>
            <a:ext cx="4721809" cy="3524042"/>
          </a:xfrm>
          <a:prstGeom prst="rect">
            <a:avLst/>
          </a:prstGeom>
          <a:ln w="15875">
            <a:noFill/>
          </a:ln>
          <a:effectLst/>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b="1">
                <a:solidFill>
                  <a:schemeClr val="tx1"/>
                </a:solidFill>
                <a:latin typeface="Nunito Sans SemiBold" pitchFamily="2" charset="77"/>
                <a:cs typeface="Calibri"/>
              </a:rPr>
              <a:t>The Wander + Ivy Marketing Plan includes</a:t>
            </a:r>
            <a:r>
              <a:rPr lang="en-US">
                <a:solidFill>
                  <a:schemeClr val="tx1"/>
                </a:solidFill>
                <a:latin typeface="Nunito Sans Light" pitchFamily="2" charset="77"/>
                <a:cs typeface="Calibri"/>
              </a:rPr>
              <a:t>:</a:t>
            </a:r>
          </a:p>
          <a:p>
            <a:pPr marL="285750" indent="-285750">
              <a:lnSpc>
                <a:spcPct val="150000"/>
              </a:lnSpc>
              <a:buFont typeface="Wingdings" pitchFamily="2" charset="2"/>
              <a:buChar char="ü"/>
            </a:pPr>
            <a:endParaRPr lang="en-US">
              <a:solidFill>
                <a:schemeClr val="tx1"/>
              </a:solidFill>
              <a:latin typeface="Nunito Sans Light" pitchFamily="2" charset="77"/>
              <a:cs typeface="Calibri"/>
            </a:endParaRP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National + regional PR</a:t>
            </a: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Customized POS + programming</a:t>
            </a: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Samples + event activations</a:t>
            </a: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Authentic brand partnerships</a:t>
            </a: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Strong social media presence</a:t>
            </a:r>
          </a:p>
          <a:p>
            <a:pPr marL="285750" indent="-285750" algn="l">
              <a:lnSpc>
                <a:spcPct val="150000"/>
              </a:lnSpc>
              <a:buFont typeface="Wingdings" pitchFamily="2" charset="2"/>
              <a:buChar char="ü"/>
            </a:pPr>
            <a:r>
              <a:rPr lang="en-US" sz="1800" u="none" strike="noStrike">
                <a:solidFill>
                  <a:srgbClr val="000000"/>
                </a:solidFill>
                <a:effectLst/>
                <a:latin typeface="Nunito Sans Light" pitchFamily="2" charset="77"/>
              </a:rPr>
              <a:t>Engaged email community</a:t>
            </a:r>
          </a:p>
          <a:p>
            <a:endParaRPr lang="en-US" sz="1600">
              <a:solidFill>
                <a:srgbClr val="000000"/>
              </a:solidFill>
              <a:latin typeface="Nunito Sans Light" pitchFamily="2" charset="77"/>
            </a:endParaRPr>
          </a:p>
        </p:txBody>
      </p:sp>
      <p:sp>
        <p:nvSpPr>
          <p:cNvPr id="6" name="Slide Number Placeholder 5">
            <a:extLst>
              <a:ext uri="{FF2B5EF4-FFF2-40B4-BE49-F238E27FC236}">
                <a16:creationId xmlns:a16="http://schemas.microsoft.com/office/drawing/2014/main" xmlns="" id="{A9FE8234-08E5-76FA-0E22-3772232FD3A0}"/>
              </a:ext>
            </a:extLst>
          </p:cNvPr>
          <p:cNvSpPr>
            <a:spLocks noGrp="1"/>
          </p:cNvSpPr>
          <p:nvPr>
            <p:ph type="sldNum" sz="quarter" idx="12"/>
          </p:nvPr>
        </p:nvSpPr>
        <p:spPr/>
        <p:txBody>
          <a:bodyPr/>
          <a:lstStyle/>
          <a:p>
            <a:fld id="{FA754730-305C-A841-BA96-636C66D6B6C3}" type="slidenum">
              <a:rPr lang="en-US" smtClean="0"/>
              <a:t>19</a:t>
            </a:fld>
            <a:endParaRPr lang="en-US"/>
          </a:p>
        </p:txBody>
      </p:sp>
      <p:pic>
        <p:nvPicPr>
          <p:cNvPr id="4" name="Picture 3" descr="A screenshot of a video of two women sitting in chairs&#10;&#10;Description automatically generated">
            <a:extLst>
              <a:ext uri="{FF2B5EF4-FFF2-40B4-BE49-F238E27FC236}">
                <a16:creationId xmlns:a16="http://schemas.microsoft.com/office/drawing/2014/main" xmlns="" id="{FC95ED4A-1923-B4E9-BCF5-C4C086041D1F}"/>
              </a:ext>
            </a:extLst>
          </p:cNvPr>
          <p:cNvPicPr>
            <a:picLocks noChangeAspect="1"/>
          </p:cNvPicPr>
          <p:nvPr/>
        </p:nvPicPr>
        <p:blipFill>
          <a:blip r:embed="rId3"/>
          <a:stretch>
            <a:fillRect/>
          </a:stretch>
        </p:blipFill>
        <p:spPr>
          <a:xfrm>
            <a:off x="5673438" y="1056044"/>
            <a:ext cx="1885336" cy="2474888"/>
          </a:xfrm>
          <a:prstGeom prst="rect">
            <a:avLst/>
          </a:prstGeom>
          <a:effectLst>
            <a:outerShdw blurRad="50800" dist="50800" dir="2700000" algn="ctr" rotWithShape="0">
              <a:srgbClr val="000000">
                <a:alpha val="40000"/>
              </a:srgbClr>
            </a:outerShdw>
          </a:effectLst>
        </p:spPr>
      </p:pic>
      <p:pic>
        <p:nvPicPr>
          <p:cNvPr id="11" name="Picture 10" descr="A hand holding a bottle of wine&#10;&#10;Description automatically generated">
            <a:extLst>
              <a:ext uri="{FF2B5EF4-FFF2-40B4-BE49-F238E27FC236}">
                <a16:creationId xmlns:a16="http://schemas.microsoft.com/office/drawing/2014/main" xmlns="" id="{999503CD-D373-D8D2-A2A1-3AA71730846F}"/>
              </a:ext>
            </a:extLst>
          </p:cNvPr>
          <p:cNvPicPr>
            <a:picLocks noChangeAspect="1"/>
          </p:cNvPicPr>
          <p:nvPr/>
        </p:nvPicPr>
        <p:blipFill>
          <a:blip r:embed="rId4"/>
          <a:stretch>
            <a:fillRect/>
          </a:stretch>
        </p:blipFill>
        <p:spPr>
          <a:xfrm>
            <a:off x="5544463" y="3737095"/>
            <a:ext cx="2096192" cy="2662730"/>
          </a:xfrm>
          <a:prstGeom prst="rect">
            <a:avLst/>
          </a:prstGeom>
          <a:effectLst>
            <a:outerShdw blurRad="50800" dist="50800" dir="2700000" algn="ctr" rotWithShape="0">
              <a:srgbClr val="000000">
                <a:alpha val="40000"/>
              </a:srgbClr>
            </a:outerShdw>
          </a:effectLst>
        </p:spPr>
      </p:pic>
      <p:pic>
        <p:nvPicPr>
          <p:cNvPr id="12" name="Picture 11" descr="A screenshot of a product&#10;&#10;Description automatically generated">
            <a:extLst>
              <a:ext uri="{FF2B5EF4-FFF2-40B4-BE49-F238E27FC236}">
                <a16:creationId xmlns:a16="http://schemas.microsoft.com/office/drawing/2014/main" xmlns="" id="{A5956808-0D26-3A8E-838A-94E4F8979B5E}"/>
              </a:ext>
            </a:extLst>
          </p:cNvPr>
          <p:cNvPicPr>
            <a:picLocks noChangeAspect="1"/>
          </p:cNvPicPr>
          <p:nvPr/>
        </p:nvPicPr>
        <p:blipFill rotWithShape="1">
          <a:blip r:embed="rId5"/>
          <a:srcRect l="10463" t="6830" r="66391" b="51611"/>
          <a:stretch/>
        </p:blipFill>
        <p:spPr>
          <a:xfrm>
            <a:off x="10020686" y="5154271"/>
            <a:ext cx="1746948" cy="1309470"/>
          </a:xfrm>
          <a:prstGeom prst="rect">
            <a:avLst/>
          </a:prstGeom>
          <a:effectLst>
            <a:outerShdw blurRad="50800" dist="50800" dir="2700000" algn="ctr" rotWithShape="0">
              <a:srgbClr val="000000">
                <a:alpha val="40000"/>
              </a:srgbClr>
            </a:outerShdw>
          </a:effectLst>
        </p:spPr>
      </p:pic>
      <p:pic>
        <p:nvPicPr>
          <p:cNvPr id="15" name="Picture 14" descr="Two women sitting in chairs holding glasses&#10;&#10;Description automatically generated">
            <a:extLst>
              <a:ext uri="{FF2B5EF4-FFF2-40B4-BE49-F238E27FC236}">
                <a16:creationId xmlns:a16="http://schemas.microsoft.com/office/drawing/2014/main" xmlns="" id="{A8C0B25F-9929-7BFB-EF78-744A851415AF}"/>
              </a:ext>
            </a:extLst>
          </p:cNvPr>
          <p:cNvPicPr>
            <a:picLocks noChangeAspect="1"/>
          </p:cNvPicPr>
          <p:nvPr/>
        </p:nvPicPr>
        <p:blipFill>
          <a:blip r:embed="rId6"/>
          <a:stretch>
            <a:fillRect/>
          </a:stretch>
        </p:blipFill>
        <p:spPr>
          <a:xfrm>
            <a:off x="7667884" y="919678"/>
            <a:ext cx="1929478" cy="2560125"/>
          </a:xfrm>
          <a:prstGeom prst="rect">
            <a:avLst/>
          </a:prstGeom>
          <a:effectLst>
            <a:outerShdw blurRad="50800" dist="50800" dir="2700000" algn="ctr" rotWithShape="0">
              <a:srgbClr val="000000">
                <a:alpha val="40000"/>
              </a:srgbClr>
            </a:outerShdw>
          </a:effectLst>
        </p:spPr>
      </p:pic>
      <p:pic>
        <p:nvPicPr>
          <p:cNvPr id="18" name="Picture 17" descr="A group of women holding cell phones&#10;&#10;Description automatically generated">
            <a:extLst>
              <a:ext uri="{FF2B5EF4-FFF2-40B4-BE49-F238E27FC236}">
                <a16:creationId xmlns:a16="http://schemas.microsoft.com/office/drawing/2014/main" xmlns="" id="{9B703AE8-F8E5-663F-84B3-CD903B219B8B}"/>
              </a:ext>
            </a:extLst>
          </p:cNvPr>
          <p:cNvPicPr>
            <a:picLocks noChangeAspect="1"/>
          </p:cNvPicPr>
          <p:nvPr/>
        </p:nvPicPr>
        <p:blipFill>
          <a:blip r:embed="rId7"/>
          <a:stretch>
            <a:fillRect/>
          </a:stretch>
        </p:blipFill>
        <p:spPr>
          <a:xfrm rot="5400000">
            <a:off x="7301182" y="3859428"/>
            <a:ext cx="3108004" cy="2331004"/>
          </a:xfrm>
          <a:prstGeom prst="rect">
            <a:avLst/>
          </a:prstGeom>
          <a:effectLst>
            <a:outerShdw blurRad="50800" dist="50800" dir="2700000" algn="ctr" rotWithShape="0">
              <a:srgbClr val="000000">
                <a:alpha val="40000"/>
              </a:srgbClr>
            </a:outerShdw>
          </a:effectLst>
        </p:spPr>
      </p:pic>
      <p:pic>
        <p:nvPicPr>
          <p:cNvPr id="20" name="Picture 19" descr="A screenshot of a social media post&#10;&#10;Description automatically generated">
            <a:extLst>
              <a:ext uri="{FF2B5EF4-FFF2-40B4-BE49-F238E27FC236}">
                <a16:creationId xmlns:a16="http://schemas.microsoft.com/office/drawing/2014/main" xmlns="" id="{CA1DD62B-28CB-6EF7-D261-AFA9C626D262}"/>
              </a:ext>
            </a:extLst>
          </p:cNvPr>
          <p:cNvPicPr>
            <a:picLocks noChangeAspect="1"/>
          </p:cNvPicPr>
          <p:nvPr/>
        </p:nvPicPr>
        <p:blipFill>
          <a:blip r:embed="rId8"/>
          <a:stretch>
            <a:fillRect/>
          </a:stretch>
        </p:blipFill>
        <p:spPr>
          <a:xfrm>
            <a:off x="9597362" y="1087386"/>
            <a:ext cx="2307263" cy="3993339"/>
          </a:xfrm>
          <a:prstGeom prst="rect">
            <a:avLst/>
          </a:prstGeom>
        </p:spPr>
      </p:pic>
    </p:spTree>
    <p:extLst>
      <p:ext uri="{BB962C8B-B14F-4D97-AF65-F5344CB8AC3E}">
        <p14:creationId xmlns:p14="http://schemas.microsoft.com/office/powerpoint/2010/main" val="3861101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a:solidFill>
                  <a:schemeClr val="tx1"/>
                </a:solidFill>
                <a:latin typeface="Trade Gothic LT Std Extended" panose="020B0606020502020204" pitchFamily="34" charset="77"/>
              </a:rPr>
              <a:t>    INNOVATIONS | SERVING FACTS TAMP SEALS</a:t>
            </a:r>
          </a:p>
        </p:txBody>
      </p:sp>
      <p:sp>
        <p:nvSpPr>
          <p:cNvPr id="8" name="TextBox 7">
            <a:extLst>
              <a:ext uri="{FF2B5EF4-FFF2-40B4-BE49-F238E27FC236}">
                <a16:creationId xmlns:a16="http://schemas.microsoft.com/office/drawing/2014/main" xmlns="" id="{376E2434-37DA-96EA-03F1-6E80AAC460B1}"/>
              </a:ext>
            </a:extLst>
          </p:cNvPr>
          <p:cNvSpPr txBox="1"/>
          <p:nvPr/>
        </p:nvSpPr>
        <p:spPr>
          <a:xfrm>
            <a:off x="7778887" y="2425030"/>
            <a:ext cx="3223113" cy="2054409"/>
          </a:xfrm>
          <a:prstGeom prst="rect">
            <a:avLst/>
          </a:prstGeom>
          <a:noFill/>
        </p:spPr>
        <p:txBody>
          <a:bodyPr wrap="square" rtlCol="0">
            <a:spAutoFit/>
          </a:bodyPr>
          <a:lstStyle/>
          <a:p>
            <a:pPr>
              <a:lnSpc>
                <a:spcPts val="1650"/>
              </a:lnSpc>
            </a:pPr>
            <a:r>
              <a:rPr lang="en-US" sz="1400">
                <a:latin typeface="Nunito Sans Light" pitchFamily="2" charset="0"/>
              </a:rPr>
              <a:t>Our new tamper seals feature </a:t>
            </a:r>
            <a:r>
              <a:rPr lang="en-US" sz="1400" b="1">
                <a:latin typeface="Nunito Sans Light" pitchFamily="2" charset="0"/>
              </a:rPr>
              <a:t>Serving Facts </a:t>
            </a:r>
            <a:r>
              <a:rPr lang="en-US" sz="1400">
                <a:latin typeface="Nunito Sans Light" pitchFamily="2" charset="0"/>
              </a:rPr>
              <a:t>for each wine, furthering our commitment to being transparent about exactly what is in the bottle.</a:t>
            </a:r>
          </a:p>
          <a:p>
            <a:pPr>
              <a:lnSpc>
                <a:spcPts val="1650"/>
              </a:lnSpc>
            </a:pPr>
            <a:endParaRPr lang="en-US" sz="1400">
              <a:latin typeface="Nunito Sans Light" pitchFamily="2" charset="0"/>
            </a:endParaRPr>
          </a:p>
          <a:p>
            <a:pPr>
              <a:lnSpc>
                <a:spcPts val="1650"/>
              </a:lnSpc>
            </a:pPr>
            <a:r>
              <a:rPr lang="en-US" sz="1400">
                <a:latin typeface="Nunito Sans Light" pitchFamily="2" charset="0"/>
              </a:rPr>
              <a:t>The roll out began in late 2023 with our 2022 Cabernet Sauvignon and 2022 Pinot Noir and was extended to all wines bottled this year.</a:t>
            </a:r>
          </a:p>
        </p:txBody>
      </p:sp>
      <p:pic>
        <p:nvPicPr>
          <p:cNvPr id="5" name="Picture 4" descr="A bottle of wine with a label&#10;&#10;Description automatically generated">
            <a:extLst>
              <a:ext uri="{FF2B5EF4-FFF2-40B4-BE49-F238E27FC236}">
                <a16:creationId xmlns:a16="http://schemas.microsoft.com/office/drawing/2014/main" xmlns="" id="{871A4325-E957-B32B-2F17-06E28AD29F6B}"/>
              </a:ext>
            </a:extLst>
          </p:cNvPr>
          <p:cNvPicPr>
            <a:picLocks noChangeAspect="1"/>
          </p:cNvPicPr>
          <p:nvPr/>
        </p:nvPicPr>
        <p:blipFill>
          <a:blip r:embed="rId3"/>
          <a:stretch>
            <a:fillRect/>
          </a:stretch>
        </p:blipFill>
        <p:spPr>
          <a:xfrm>
            <a:off x="3304336" y="380999"/>
            <a:ext cx="4892520" cy="6858000"/>
          </a:xfrm>
          <a:prstGeom prst="rect">
            <a:avLst/>
          </a:prstGeom>
        </p:spPr>
      </p:pic>
      <p:grpSp>
        <p:nvGrpSpPr>
          <p:cNvPr id="21" name="Group 20">
            <a:extLst>
              <a:ext uri="{FF2B5EF4-FFF2-40B4-BE49-F238E27FC236}">
                <a16:creationId xmlns:a16="http://schemas.microsoft.com/office/drawing/2014/main" xmlns="" id="{1CC8C3C1-F7C6-13C0-6D9C-D639956454E8}"/>
              </a:ext>
            </a:extLst>
          </p:cNvPr>
          <p:cNvGrpSpPr/>
          <p:nvPr/>
        </p:nvGrpSpPr>
        <p:grpSpPr>
          <a:xfrm>
            <a:off x="1422353" y="1418258"/>
            <a:ext cx="2096978" cy="4365913"/>
            <a:chOff x="5640508" y="1389930"/>
            <a:chExt cx="2096978" cy="4365913"/>
          </a:xfrm>
        </p:grpSpPr>
        <p:pic>
          <p:nvPicPr>
            <p:cNvPr id="6" name="Picture 5" descr="A bottle of wine with a label&#10;&#10;Description automatically generated">
              <a:extLst>
                <a:ext uri="{FF2B5EF4-FFF2-40B4-BE49-F238E27FC236}">
                  <a16:creationId xmlns:a16="http://schemas.microsoft.com/office/drawing/2014/main" xmlns="" id="{272E93EC-55D1-2034-2703-80F3526D7185}"/>
                </a:ext>
              </a:extLst>
            </p:cNvPr>
            <p:cNvPicPr>
              <a:picLocks noChangeAspect="1"/>
            </p:cNvPicPr>
            <p:nvPr/>
          </p:nvPicPr>
          <p:blipFill>
            <a:blip r:embed="rId3"/>
            <a:srcRect l="44796" t="11551" r="44580" b="73139"/>
            <a:stretch/>
          </p:blipFill>
          <p:spPr>
            <a:xfrm>
              <a:off x="5932197" y="2534496"/>
              <a:ext cx="1571298" cy="3173847"/>
            </a:xfrm>
            <a:prstGeom prst="rect">
              <a:avLst/>
            </a:prstGeom>
          </p:spPr>
        </p:pic>
        <p:sp>
          <p:nvSpPr>
            <p:cNvPr id="13" name="TextBox 12">
              <a:extLst>
                <a:ext uri="{FF2B5EF4-FFF2-40B4-BE49-F238E27FC236}">
                  <a16:creationId xmlns:a16="http://schemas.microsoft.com/office/drawing/2014/main" xmlns="" id="{DFD6D67D-2ADD-802B-9460-53599210D4FA}"/>
                </a:ext>
              </a:extLst>
            </p:cNvPr>
            <p:cNvSpPr txBox="1"/>
            <p:nvPr/>
          </p:nvSpPr>
          <p:spPr>
            <a:xfrm>
              <a:off x="5818201" y="1389930"/>
              <a:ext cx="1919285" cy="310341"/>
            </a:xfrm>
            <a:prstGeom prst="rect">
              <a:avLst/>
            </a:prstGeom>
            <a:noFill/>
          </p:spPr>
          <p:txBody>
            <a:bodyPr wrap="square" rtlCol="0">
              <a:spAutoFit/>
            </a:bodyPr>
            <a:lstStyle/>
            <a:p>
              <a:pPr>
                <a:lnSpc>
                  <a:spcPts val="1650"/>
                </a:lnSpc>
              </a:pPr>
              <a:r>
                <a:rPr lang="en-US" sz="1400" b="1">
                  <a:latin typeface="Nunito Sans Light" pitchFamily="2" charset="0"/>
                </a:rPr>
                <a:t>OUR VALUES</a:t>
              </a:r>
            </a:p>
          </p:txBody>
        </p:sp>
        <p:sp>
          <p:nvSpPr>
            <p:cNvPr id="15" name="TextBox 14">
              <a:extLst>
                <a:ext uri="{FF2B5EF4-FFF2-40B4-BE49-F238E27FC236}">
                  <a16:creationId xmlns:a16="http://schemas.microsoft.com/office/drawing/2014/main" xmlns="" id="{7734CD6C-5DE0-9AD6-8ADE-F61BB31AB3C7}"/>
                </a:ext>
              </a:extLst>
            </p:cNvPr>
            <p:cNvSpPr txBox="1"/>
            <p:nvPr/>
          </p:nvSpPr>
          <p:spPr>
            <a:xfrm>
              <a:off x="5818201" y="1658038"/>
              <a:ext cx="1704290" cy="738664"/>
            </a:xfrm>
            <a:prstGeom prst="rect">
              <a:avLst/>
            </a:prstGeom>
            <a:noFill/>
          </p:spPr>
          <p:txBody>
            <a:bodyPr wrap="square">
              <a:spAutoFit/>
            </a:bodyPr>
            <a:lstStyle/>
            <a:p>
              <a:r>
                <a:rPr lang="en-US" sz="1400">
                  <a:latin typeface="Nunito Sans Light" pitchFamily="2" charset="0"/>
                </a:rPr>
                <a:t>include increased transparency about our wines</a:t>
              </a:r>
            </a:p>
          </p:txBody>
        </p:sp>
        <p:cxnSp>
          <p:nvCxnSpPr>
            <p:cNvPr id="19" name="Straight Connector 18">
              <a:extLst>
                <a:ext uri="{FF2B5EF4-FFF2-40B4-BE49-F238E27FC236}">
                  <a16:creationId xmlns:a16="http://schemas.microsoft.com/office/drawing/2014/main" xmlns="" id="{03085299-DA34-39B2-6B0B-AA5A7A9743BE}"/>
                </a:ext>
              </a:extLst>
            </p:cNvPr>
            <p:cNvCxnSpPr>
              <a:cxnSpLocks/>
            </p:cNvCxnSpPr>
            <p:nvPr/>
          </p:nvCxnSpPr>
          <p:spPr>
            <a:xfrm>
              <a:off x="5640508" y="1437430"/>
              <a:ext cx="0" cy="4318413"/>
            </a:xfrm>
            <a:prstGeom prst="line">
              <a:avLst/>
            </a:prstGeom>
            <a:ln w="12700"/>
          </p:spPr>
          <p:style>
            <a:lnRef idx="1">
              <a:schemeClr val="dk1"/>
            </a:lnRef>
            <a:fillRef idx="0">
              <a:schemeClr val="dk1"/>
            </a:fillRef>
            <a:effectRef idx="0">
              <a:schemeClr val="dk1"/>
            </a:effectRef>
            <a:fontRef idx="minor">
              <a:schemeClr val="tx1"/>
            </a:fontRef>
          </p:style>
        </p:cxnSp>
      </p:grpSp>
      <p:sp>
        <p:nvSpPr>
          <p:cNvPr id="3" name="Slide Number Placeholder 6">
            <a:extLst>
              <a:ext uri="{FF2B5EF4-FFF2-40B4-BE49-F238E27FC236}">
                <a16:creationId xmlns:a16="http://schemas.microsoft.com/office/drawing/2014/main" xmlns="" id="{3B32FC9A-BF84-6A92-7931-5C30C6ECD8DF}"/>
              </a:ext>
            </a:extLst>
          </p:cNvPr>
          <p:cNvSpPr>
            <a:spLocks noGrp="1"/>
          </p:cNvSpPr>
          <p:nvPr>
            <p:ph type="sldNum" sz="quarter" idx="12"/>
          </p:nvPr>
        </p:nvSpPr>
        <p:spPr>
          <a:xfrm>
            <a:off x="8610600" y="6356350"/>
            <a:ext cx="2743200" cy="365125"/>
          </a:xfrm>
        </p:spPr>
        <p:txBody>
          <a:bodyPr/>
          <a:lstStyle/>
          <a:p>
            <a:fld id="{FA754730-305C-A841-BA96-636C66D6B6C3}" type="slidenum">
              <a:rPr lang="en-US" smtClean="0">
                <a:ea typeface="Nunito Sans Light" charset="0"/>
                <a:cs typeface="Nunito Sans Light" charset="0"/>
              </a:rPr>
              <a:pPr/>
              <a:t>20</a:t>
            </a:fld>
            <a:endParaRPr lang="en-US">
              <a:ea typeface="Nunito Sans Light" charset="0"/>
              <a:cs typeface="Nunito Sans Light" charset="0"/>
            </a:endParaRPr>
          </a:p>
        </p:txBody>
      </p:sp>
    </p:spTree>
    <p:extLst>
      <p:ext uri="{BB962C8B-B14F-4D97-AF65-F5344CB8AC3E}">
        <p14:creationId xmlns:p14="http://schemas.microsoft.com/office/powerpoint/2010/main" val="3669286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a:solidFill>
                  <a:schemeClr val="tx1"/>
                </a:solidFill>
                <a:latin typeface="Nunito Sans SemiBold" pitchFamily="2" charset="77"/>
              </a:rPr>
              <a:t>    </a:t>
            </a:r>
            <a:r>
              <a:rPr lang="en-US" sz="2800" b="1">
                <a:solidFill>
                  <a:schemeClr val="tx1"/>
                </a:solidFill>
                <a:latin typeface="Trade Gothic LT Std Extended" panose="020B0606020502020204" pitchFamily="34" charset="77"/>
              </a:rPr>
              <a:t>BRAND INNOVATIONS: ONE-PIECE CAP</a:t>
            </a:r>
          </a:p>
        </p:txBody>
      </p:sp>
      <p:grpSp>
        <p:nvGrpSpPr>
          <p:cNvPr id="38" name="Group 37">
            <a:extLst>
              <a:ext uri="{FF2B5EF4-FFF2-40B4-BE49-F238E27FC236}">
                <a16:creationId xmlns:a16="http://schemas.microsoft.com/office/drawing/2014/main" xmlns="" id="{34798DF6-8DF7-5FB3-4F70-C879C772C207}"/>
              </a:ext>
            </a:extLst>
          </p:cNvPr>
          <p:cNvGrpSpPr/>
          <p:nvPr/>
        </p:nvGrpSpPr>
        <p:grpSpPr>
          <a:xfrm>
            <a:off x="2102832" y="1292197"/>
            <a:ext cx="9416808" cy="3093510"/>
            <a:chOff x="-5798159" y="1093499"/>
            <a:chExt cx="9416808" cy="3093510"/>
          </a:xfrm>
        </p:grpSpPr>
        <p:sp>
          <p:nvSpPr>
            <p:cNvPr id="7" name="TextBox 6">
              <a:extLst>
                <a:ext uri="{FF2B5EF4-FFF2-40B4-BE49-F238E27FC236}">
                  <a16:creationId xmlns:a16="http://schemas.microsoft.com/office/drawing/2014/main" xmlns="" id="{6147E209-B82C-9F2B-89E3-14BD574B095C}"/>
                </a:ext>
              </a:extLst>
            </p:cNvPr>
            <p:cNvSpPr txBox="1"/>
            <p:nvPr/>
          </p:nvSpPr>
          <p:spPr>
            <a:xfrm>
              <a:off x="-978286" y="1093499"/>
              <a:ext cx="4596935" cy="338554"/>
            </a:xfrm>
            <a:prstGeom prst="rect">
              <a:avLst/>
            </a:prstGeom>
            <a:noFill/>
          </p:spPr>
          <p:txBody>
            <a:bodyPr wrap="square" rtlCol="0">
              <a:spAutoFit/>
            </a:bodyPr>
            <a:lstStyle/>
            <a:p>
              <a:pPr algn="ctr"/>
              <a:r>
                <a:rPr lang="en-US" sz="1600" b="1">
                  <a:latin typeface="Nunito Sans Light" pitchFamily="2" charset="77"/>
                </a:rPr>
                <a:t>SAME HIGH QUALITY PREMIUM TASTE</a:t>
              </a:r>
            </a:p>
          </p:txBody>
        </p:sp>
        <p:pic>
          <p:nvPicPr>
            <p:cNvPr id="6" name="Picture 5">
              <a:extLst>
                <a:ext uri="{FF2B5EF4-FFF2-40B4-BE49-F238E27FC236}">
                  <a16:creationId xmlns:a16="http://schemas.microsoft.com/office/drawing/2014/main" xmlns="" id="{BC2AE3A0-9272-E6B1-B093-CD5E595EF971}"/>
                </a:ext>
              </a:extLst>
            </p:cNvPr>
            <p:cNvPicPr>
              <a:picLocks noChangeAspect="1"/>
            </p:cNvPicPr>
            <p:nvPr/>
          </p:nvPicPr>
          <p:blipFill rotWithShape="1">
            <a:blip r:embed="rId3"/>
            <a:srcRect l="5819" t="67212" r="75651" b="4971"/>
            <a:stretch/>
          </p:blipFill>
          <p:spPr>
            <a:xfrm>
              <a:off x="-5798159" y="1556075"/>
              <a:ext cx="1753328" cy="2033896"/>
            </a:xfrm>
            <a:prstGeom prst="rect">
              <a:avLst/>
            </a:prstGeom>
          </p:spPr>
        </p:pic>
        <p:cxnSp>
          <p:nvCxnSpPr>
            <p:cNvPr id="9" name="Straight Connector 8">
              <a:extLst>
                <a:ext uri="{FF2B5EF4-FFF2-40B4-BE49-F238E27FC236}">
                  <a16:creationId xmlns:a16="http://schemas.microsoft.com/office/drawing/2014/main" xmlns="" id="{D7174A4E-040E-FBEB-8B40-D6C536673C97}"/>
                </a:ext>
              </a:extLst>
            </p:cNvPr>
            <p:cNvCxnSpPr>
              <a:cxnSpLocks/>
            </p:cNvCxnSpPr>
            <p:nvPr/>
          </p:nvCxnSpPr>
          <p:spPr>
            <a:xfrm>
              <a:off x="-1804991" y="1302042"/>
              <a:ext cx="0" cy="2884967"/>
            </a:xfrm>
            <a:prstGeom prst="line">
              <a:avLst/>
            </a:prstGeom>
          </p:spPr>
          <p:style>
            <a:lnRef idx="2">
              <a:schemeClr val="dk1"/>
            </a:lnRef>
            <a:fillRef idx="0">
              <a:schemeClr val="dk1"/>
            </a:fillRef>
            <a:effectRef idx="1">
              <a:schemeClr val="dk1"/>
            </a:effectRef>
            <a:fontRef idx="minor">
              <a:schemeClr val="tx1"/>
            </a:fontRef>
          </p:style>
        </p:cxnSp>
      </p:grpSp>
      <p:sp>
        <p:nvSpPr>
          <p:cNvPr id="11" name="TextBox 10">
            <a:extLst>
              <a:ext uri="{FF2B5EF4-FFF2-40B4-BE49-F238E27FC236}">
                <a16:creationId xmlns:a16="http://schemas.microsoft.com/office/drawing/2014/main" xmlns="" id="{8F568377-DFA9-ABCD-7352-45795B33C270}"/>
              </a:ext>
            </a:extLst>
          </p:cNvPr>
          <p:cNvSpPr txBox="1"/>
          <p:nvPr/>
        </p:nvSpPr>
        <p:spPr>
          <a:xfrm>
            <a:off x="881800" y="4136171"/>
            <a:ext cx="4596938" cy="1815882"/>
          </a:xfrm>
          <a:prstGeom prst="rect">
            <a:avLst/>
          </a:prstGeom>
          <a:noFill/>
        </p:spPr>
        <p:txBody>
          <a:bodyPr wrap="square">
            <a:spAutoFit/>
          </a:bodyPr>
          <a:lstStyle/>
          <a:p>
            <a:r>
              <a:rPr lang="en-US" sz="1400">
                <a:latin typeface="Nunito Sans Light" pitchFamily="2" charset="77"/>
              </a:rPr>
              <a:t>Our new one-piece caps are designed to protect and ensure the highest quality wine inside the bottle, while making it even easier to open and enjoy our premium, single-serve wines.</a:t>
            </a:r>
          </a:p>
          <a:p>
            <a:endParaRPr lang="en-US" sz="1400">
              <a:latin typeface="Nunito Sans Light" pitchFamily="2" charset="77"/>
            </a:endParaRPr>
          </a:p>
          <a:p>
            <a:r>
              <a:rPr lang="en-US" sz="1400">
                <a:latin typeface="Nunito Sans Light" pitchFamily="2" charset="77"/>
              </a:rPr>
              <a:t>This roll out begins with 2023 Chardonnay, 2023 Pinot Noir, 2022 Cabernet Sauvignon* and will be extended to all future varietals and vintages.</a:t>
            </a:r>
          </a:p>
        </p:txBody>
      </p:sp>
      <p:sp>
        <p:nvSpPr>
          <p:cNvPr id="18" name="TextBox 17">
            <a:extLst>
              <a:ext uri="{FF2B5EF4-FFF2-40B4-BE49-F238E27FC236}">
                <a16:creationId xmlns:a16="http://schemas.microsoft.com/office/drawing/2014/main" xmlns="" id="{5B6457E5-6484-EF20-5FF4-5225BD6E69AF}"/>
              </a:ext>
            </a:extLst>
          </p:cNvPr>
          <p:cNvSpPr txBox="1"/>
          <p:nvPr/>
        </p:nvSpPr>
        <p:spPr>
          <a:xfrm>
            <a:off x="838200" y="6407411"/>
            <a:ext cx="9962387" cy="246221"/>
          </a:xfrm>
          <a:prstGeom prst="rect">
            <a:avLst/>
          </a:prstGeom>
          <a:noFill/>
        </p:spPr>
        <p:txBody>
          <a:bodyPr wrap="square">
            <a:spAutoFit/>
          </a:bodyPr>
          <a:lstStyle/>
          <a:p>
            <a:r>
              <a:rPr lang="en-US" sz="1000">
                <a:latin typeface="Nunito Sans Light" pitchFamily="2" charset="77"/>
              </a:rPr>
              <a:t>Note: 2022 Cabernet Sauvignon – SKU WAND22NCSCA187, will begin using the new cap. Earlier 2022 Cab bottlings were in the previous two-piece cap.</a:t>
            </a:r>
          </a:p>
        </p:txBody>
      </p:sp>
      <p:grpSp>
        <p:nvGrpSpPr>
          <p:cNvPr id="15" name="Group 14">
            <a:extLst>
              <a:ext uri="{FF2B5EF4-FFF2-40B4-BE49-F238E27FC236}">
                <a16:creationId xmlns:a16="http://schemas.microsoft.com/office/drawing/2014/main" xmlns="" id="{D72ADF98-62FB-AF1D-629C-D9218142F3D9}"/>
              </a:ext>
            </a:extLst>
          </p:cNvPr>
          <p:cNvGrpSpPr/>
          <p:nvPr/>
        </p:nvGrpSpPr>
        <p:grpSpPr>
          <a:xfrm>
            <a:off x="7123244" y="1762707"/>
            <a:ext cx="2425193" cy="2311174"/>
            <a:chOff x="7257415" y="1935789"/>
            <a:chExt cx="2425193" cy="2311174"/>
          </a:xfrm>
        </p:grpSpPr>
        <p:pic>
          <p:nvPicPr>
            <p:cNvPr id="24" name="Picture 23" descr="A black and white drawing of a wine glass&#10;&#10;Description automatically generated">
              <a:extLst>
                <a:ext uri="{FF2B5EF4-FFF2-40B4-BE49-F238E27FC236}">
                  <a16:creationId xmlns:a16="http://schemas.microsoft.com/office/drawing/2014/main" xmlns="" id="{F26E4D00-8010-D9F2-FADA-60B08FABD015}"/>
                </a:ext>
              </a:extLst>
            </p:cNvPr>
            <p:cNvPicPr>
              <a:picLocks noChangeAspect="1"/>
            </p:cNvPicPr>
            <p:nvPr/>
          </p:nvPicPr>
          <p:blipFill>
            <a:blip r:embed="rId4"/>
            <a:stretch>
              <a:fillRect/>
            </a:stretch>
          </p:blipFill>
          <p:spPr>
            <a:xfrm>
              <a:off x="7257415" y="1935789"/>
              <a:ext cx="833458" cy="840016"/>
            </a:xfrm>
            <a:prstGeom prst="rect">
              <a:avLst/>
            </a:prstGeom>
          </p:spPr>
        </p:pic>
        <p:sp>
          <p:nvSpPr>
            <p:cNvPr id="25" name="TextBox 24">
              <a:extLst>
                <a:ext uri="{FF2B5EF4-FFF2-40B4-BE49-F238E27FC236}">
                  <a16:creationId xmlns:a16="http://schemas.microsoft.com/office/drawing/2014/main" xmlns="" id="{296CF307-AFF4-C54F-3A4A-3036DD82171A}"/>
                </a:ext>
              </a:extLst>
            </p:cNvPr>
            <p:cNvSpPr txBox="1"/>
            <p:nvPr/>
          </p:nvSpPr>
          <p:spPr>
            <a:xfrm>
              <a:off x="8056306" y="2227776"/>
              <a:ext cx="1037411" cy="250174"/>
            </a:xfrm>
            <a:prstGeom prst="rect">
              <a:avLst/>
            </a:prstGeom>
            <a:noFill/>
          </p:spPr>
          <p:txBody>
            <a:bodyPr wrap="none" rtlCol="0">
              <a:spAutoFit/>
            </a:bodyPr>
            <a:lstStyle/>
            <a:p>
              <a:r>
                <a:rPr lang="en-US" sz="1200" i="1">
                  <a:latin typeface="Didot" panose="02000503000000020003" pitchFamily="2" charset="-79"/>
                  <a:cs typeface="Didot" panose="02000503000000020003" pitchFamily="2" charset="-79"/>
                </a:rPr>
                <a:t>Premium Taste</a:t>
              </a:r>
            </a:p>
          </p:txBody>
        </p:sp>
        <p:grpSp>
          <p:nvGrpSpPr>
            <p:cNvPr id="10" name="Group 9">
              <a:extLst>
                <a:ext uri="{FF2B5EF4-FFF2-40B4-BE49-F238E27FC236}">
                  <a16:creationId xmlns:a16="http://schemas.microsoft.com/office/drawing/2014/main" xmlns="" id="{647F966F-D845-C405-B4FD-AB5E1542C53B}"/>
                </a:ext>
              </a:extLst>
            </p:cNvPr>
            <p:cNvGrpSpPr/>
            <p:nvPr/>
          </p:nvGrpSpPr>
          <p:grpSpPr>
            <a:xfrm>
              <a:off x="7257415" y="2710077"/>
              <a:ext cx="2425193" cy="840016"/>
              <a:chOff x="7257415" y="2845661"/>
              <a:chExt cx="2425193" cy="840016"/>
            </a:xfrm>
          </p:grpSpPr>
          <p:pic>
            <p:nvPicPr>
              <p:cNvPr id="14" name="Picture 13" descr="A black and white image of a bunch of grapes&#10;&#10;Description automatically generated">
                <a:extLst>
                  <a:ext uri="{FF2B5EF4-FFF2-40B4-BE49-F238E27FC236}">
                    <a16:creationId xmlns:a16="http://schemas.microsoft.com/office/drawing/2014/main" xmlns="" id="{2C497BE1-7805-9B3A-9346-4BC0D7FF547B}"/>
                  </a:ext>
                </a:extLst>
              </p:cNvPr>
              <p:cNvPicPr>
                <a:picLocks noChangeAspect="1"/>
              </p:cNvPicPr>
              <p:nvPr/>
            </p:nvPicPr>
            <p:blipFill>
              <a:blip r:embed="rId5"/>
              <a:stretch>
                <a:fillRect/>
              </a:stretch>
            </p:blipFill>
            <p:spPr>
              <a:xfrm>
                <a:off x="7257415" y="2845661"/>
                <a:ext cx="833458" cy="840016"/>
              </a:xfrm>
              <a:prstGeom prst="rect">
                <a:avLst/>
              </a:prstGeom>
            </p:spPr>
          </p:pic>
          <p:sp>
            <p:nvSpPr>
              <p:cNvPr id="26" name="TextBox 25">
                <a:extLst>
                  <a:ext uri="{FF2B5EF4-FFF2-40B4-BE49-F238E27FC236}">
                    <a16:creationId xmlns:a16="http://schemas.microsoft.com/office/drawing/2014/main" xmlns="" id="{3F5521CB-0040-ECBC-D378-CE353A351D75}"/>
                  </a:ext>
                </a:extLst>
              </p:cNvPr>
              <p:cNvSpPr txBox="1"/>
              <p:nvPr/>
            </p:nvSpPr>
            <p:spPr>
              <a:xfrm>
                <a:off x="8056306" y="3140581"/>
                <a:ext cx="1626302" cy="250174"/>
              </a:xfrm>
              <a:prstGeom prst="rect">
                <a:avLst/>
              </a:prstGeom>
              <a:noFill/>
            </p:spPr>
            <p:txBody>
              <a:bodyPr wrap="none" rtlCol="0">
                <a:spAutoFit/>
              </a:bodyPr>
              <a:lstStyle/>
              <a:p>
                <a:r>
                  <a:rPr lang="en-US" sz="1200" i="1">
                    <a:latin typeface="Didot" panose="02000503000000020003" pitchFamily="2" charset="-79"/>
                    <a:cs typeface="Didot" panose="02000503000000020003" pitchFamily="2" charset="-79"/>
                  </a:rPr>
                  <a:t>Certified Organic Grapes</a:t>
                </a:r>
              </a:p>
            </p:txBody>
          </p:sp>
        </p:grpSp>
        <p:grpSp>
          <p:nvGrpSpPr>
            <p:cNvPr id="12" name="Group 11">
              <a:extLst>
                <a:ext uri="{FF2B5EF4-FFF2-40B4-BE49-F238E27FC236}">
                  <a16:creationId xmlns:a16="http://schemas.microsoft.com/office/drawing/2014/main" xmlns="" id="{67A8588C-DE39-1563-FA62-EF842983E8AF}"/>
                </a:ext>
              </a:extLst>
            </p:cNvPr>
            <p:cNvGrpSpPr/>
            <p:nvPr/>
          </p:nvGrpSpPr>
          <p:grpSpPr>
            <a:xfrm>
              <a:off x="7345327" y="3554317"/>
              <a:ext cx="1421958" cy="692646"/>
              <a:chOff x="7330525" y="3829250"/>
              <a:chExt cx="1421958" cy="692646"/>
            </a:xfrm>
          </p:grpSpPr>
          <p:pic>
            <p:nvPicPr>
              <p:cNvPr id="16" name="Picture 15" descr="A black and white image of cubes&#10;&#10;Description automatically generated">
                <a:extLst>
                  <a:ext uri="{FF2B5EF4-FFF2-40B4-BE49-F238E27FC236}">
                    <a16:creationId xmlns:a16="http://schemas.microsoft.com/office/drawing/2014/main" xmlns="" id="{45ED30D8-D465-70EF-2DF1-AA4856B37CC2}"/>
                  </a:ext>
                </a:extLst>
              </p:cNvPr>
              <p:cNvPicPr>
                <a:picLocks noChangeAspect="1"/>
              </p:cNvPicPr>
              <p:nvPr/>
            </p:nvPicPr>
            <p:blipFill>
              <a:blip r:embed="rId6"/>
              <a:stretch>
                <a:fillRect/>
              </a:stretch>
            </p:blipFill>
            <p:spPr>
              <a:xfrm>
                <a:off x="7330525" y="3829250"/>
                <a:ext cx="687238" cy="692646"/>
              </a:xfrm>
              <a:prstGeom prst="rect">
                <a:avLst/>
              </a:prstGeom>
            </p:spPr>
          </p:pic>
          <p:sp>
            <p:nvSpPr>
              <p:cNvPr id="27" name="TextBox 26">
                <a:extLst>
                  <a:ext uri="{FF2B5EF4-FFF2-40B4-BE49-F238E27FC236}">
                    <a16:creationId xmlns:a16="http://schemas.microsoft.com/office/drawing/2014/main" xmlns="" id="{E5E11594-FC75-61C4-7F97-CA800FF5CB61}"/>
                  </a:ext>
                </a:extLst>
              </p:cNvPr>
              <p:cNvSpPr txBox="1"/>
              <p:nvPr/>
            </p:nvSpPr>
            <p:spPr>
              <a:xfrm>
                <a:off x="8059821" y="4050453"/>
                <a:ext cx="692662" cy="250174"/>
              </a:xfrm>
              <a:prstGeom prst="rect">
                <a:avLst/>
              </a:prstGeom>
              <a:noFill/>
            </p:spPr>
            <p:txBody>
              <a:bodyPr wrap="none" rtlCol="0">
                <a:spAutoFit/>
              </a:bodyPr>
              <a:lstStyle/>
              <a:p>
                <a:r>
                  <a:rPr lang="en-US" sz="1200" i="1">
                    <a:latin typeface="Didot" panose="02000503000000020003" pitchFamily="2" charset="-79"/>
                    <a:cs typeface="Didot" panose="02000503000000020003" pitchFamily="2" charset="-79"/>
                  </a:rPr>
                  <a:t>0g Sugar</a:t>
                </a:r>
              </a:p>
            </p:txBody>
          </p:sp>
        </p:grpSp>
      </p:grpSp>
      <p:grpSp>
        <p:nvGrpSpPr>
          <p:cNvPr id="37" name="Group 36">
            <a:extLst>
              <a:ext uri="{FF2B5EF4-FFF2-40B4-BE49-F238E27FC236}">
                <a16:creationId xmlns:a16="http://schemas.microsoft.com/office/drawing/2014/main" xmlns="" id="{BDF9280B-025F-3A19-CA1A-0614D8C0A334}"/>
              </a:ext>
            </a:extLst>
          </p:cNvPr>
          <p:cNvGrpSpPr/>
          <p:nvPr/>
        </p:nvGrpSpPr>
        <p:grpSpPr>
          <a:xfrm>
            <a:off x="8163419" y="3918408"/>
            <a:ext cx="2033680" cy="2612113"/>
            <a:chOff x="5798696" y="3501120"/>
            <a:chExt cx="2147127" cy="2867709"/>
          </a:xfrm>
        </p:grpSpPr>
        <p:pic>
          <p:nvPicPr>
            <p:cNvPr id="32" name="Picture 31" descr="A white and gold bottle with a graphic design on it&#10;&#10;Description automatically generated">
              <a:extLst>
                <a:ext uri="{FF2B5EF4-FFF2-40B4-BE49-F238E27FC236}">
                  <a16:creationId xmlns:a16="http://schemas.microsoft.com/office/drawing/2014/main" xmlns="" id="{7307BAFC-8AD0-FC58-FC81-11DE4EC16BCA}"/>
                </a:ext>
              </a:extLst>
            </p:cNvPr>
            <p:cNvPicPr>
              <a:picLocks noChangeAspect="1"/>
            </p:cNvPicPr>
            <p:nvPr/>
          </p:nvPicPr>
          <p:blipFill>
            <a:blip r:embed="rId7"/>
            <a:stretch>
              <a:fillRect/>
            </a:stretch>
          </p:blipFill>
          <p:spPr>
            <a:xfrm>
              <a:off x="5798696" y="3760407"/>
              <a:ext cx="642536" cy="2308323"/>
            </a:xfrm>
            <a:prstGeom prst="rect">
              <a:avLst/>
            </a:prstGeom>
          </p:spPr>
        </p:pic>
        <p:pic>
          <p:nvPicPr>
            <p:cNvPr id="34" name="Picture 33" descr="A bottle of wine with a white label&#10;&#10;Description automatically generated">
              <a:extLst>
                <a:ext uri="{FF2B5EF4-FFF2-40B4-BE49-F238E27FC236}">
                  <a16:creationId xmlns:a16="http://schemas.microsoft.com/office/drawing/2014/main" xmlns="" id="{BB3A3C5E-F867-BE00-515D-9BD14B44F3AC}"/>
                </a:ext>
              </a:extLst>
            </p:cNvPr>
            <p:cNvPicPr>
              <a:picLocks noChangeAspect="1"/>
            </p:cNvPicPr>
            <p:nvPr/>
          </p:nvPicPr>
          <p:blipFill rotWithShape="1">
            <a:blip r:embed="rId8"/>
            <a:srcRect l="31337" r="31177"/>
            <a:stretch/>
          </p:blipFill>
          <p:spPr>
            <a:xfrm>
              <a:off x="6488167" y="3501120"/>
              <a:ext cx="766916" cy="2867709"/>
            </a:xfrm>
            <a:prstGeom prst="rect">
              <a:avLst/>
            </a:prstGeom>
          </p:spPr>
        </p:pic>
        <p:pic>
          <p:nvPicPr>
            <p:cNvPr id="36" name="Picture 35" descr="A bottle of wine with a graphic design on it&#10;&#10;Description automatically generated">
              <a:extLst>
                <a:ext uri="{FF2B5EF4-FFF2-40B4-BE49-F238E27FC236}">
                  <a16:creationId xmlns:a16="http://schemas.microsoft.com/office/drawing/2014/main" xmlns="" id="{12A603C6-E748-19C3-CEDC-3170F97576B8}"/>
                </a:ext>
              </a:extLst>
            </p:cNvPr>
            <p:cNvPicPr>
              <a:picLocks noChangeAspect="1"/>
            </p:cNvPicPr>
            <p:nvPr/>
          </p:nvPicPr>
          <p:blipFill>
            <a:blip r:embed="rId9"/>
            <a:stretch>
              <a:fillRect/>
            </a:stretch>
          </p:blipFill>
          <p:spPr>
            <a:xfrm>
              <a:off x="7264534" y="3740525"/>
              <a:ext cx="681289" cy="2308325"/>
            </a:xfrm>
            <a:prstGeom prst="rect">
              <a:avLst/>
            </a:prstGeom>
          </p:spPr>
        </p:pic>
      </p:grpSp>
      <p:sp>
        <p:nvSpPr>
          <p:cNvPr id="4" name="TextBox 3">
            <a:extLst>
              <a:ext uri="{FF2B5EF4-FFF2-40B4-BE49-F238E27FC236}">
                <a16:creationId xmlns:a16="http://schemas.microsoft.com/office/drawing/2014/main" xmlns="" id="{FF7E6B3C-AFD0-C1BD-8CF3-DD9B5722D29B}"/>
              </a:ext>
            </a:extLst>
          </p:cNvPr>
          <p:cNvSpPr txBox="1"/>
          <p:nvPr/>
        </p:nvSpPr>
        <p:spPr>
          <a:xfrm>
            <a:off x="-69360" y="1277504"/>
            <a:ext cx="6097712" cy="369332"/>
          </a:xfrm>
          <a:prstGeom prst="rect">
            <a:avLst/>
          </a:prstGeom>
          <a:noFill/>
        </p:spPr>
        <p:txBody>
          <a:bodyPr wrap="square">
            <a:spAutoFit/>
          </a:bodyPr>
          <a:lstStyle/>
          <a:p>
            <a:pPr algn="ctr"/>
            <a:r>
              <a:rPr lang="en-US" sz="1800" b="1">
                <a:latin typeface="Nunito Sans Light" pitchFamily="2" charset="77"/>
              </a:rPr>
              <a:t>NEW EASY TO OPEN ONE-PIECE CAP</a:t>
            </a:r>
          </a:p>
        </p:txBody>
      </p:sp>
      <p:sp>
        <p:nvSpPr>
          <p:cNvPr id="17" name="Oval 16">
            <a:extLst>
              <a:ext uri="{FF2B5EF4-FFF2-40B4-BE49-F238E27FC236}">
                <a16:creationId xmlns:a16="http://schemas.microsoft.com/office/drawing/2014/main" xmlns="" id="{84B2D642-70C7-2EA6-6595-C808A8D81A0D}"/>
              </a:ext>
            </a:extLst>
          </p:cNvPr>
          <p:cNvSpPr/>
          <p:nvPr/>
        </p:nvSpPr>
        <p:spPr>
          <a:xfrm>
            <a:off x="10052137" y="4598162"/>
            <a:ext cx="1281830" cy="1252603"/>
          </a:xfrm>
          <a:prstGeom prst="ellipse">
            <a:avLst/>
          </a:prstGeom>
          <a:solidFill>
            <a:srgbClr val="F3EFEB"/>
          </a:solidFill>
          <a:ln>
            <a:solidFill>
              <a:srgbClr val="F3EF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a:solidFill>
                  <a:schemeClr val="tx1"/>
                </a:solidFill>
                <a:latin typeface="Nunito Sans Light" pitchFamily="2" charset="77"/>
              </a:rPr>
              <a:t>+ ALL FUTURE VARIETALS AND VINTAGES</a:t>
            </a:r>
          </a:p>
        </p:txBody>
      </p:sp>
      <p:sp>
        <p:nvSpPr>
          <p:cNvPr id="3" name="Slide Number Placeholder 6">
            <a:extLst>
              <a:ext uri="{FF2B5EF4-FFF2-40B4-BE49-F238E27FC236}">
                <a16:creationId xmlns:a16="http://schemas.microsoft.com/office/drawing/2014/main" xmlns="" id="{2D39E622-BBAC-2933-00CF-EB9C1F05B676}"/>
              </a:ext>
            </a:extLst>
          </p:cNvPr>
          <p:cNvSpPr>
            <a:spLocks noGrp="1"/>
          </p:cNvSpPr>
          <p:nvPr>
            <p:ph type="sldNum" sz="quarter" idx="12"/>
          </p:nvPr>
        </p:nvSpPr>
        <p:spPr>
          <a:xfrm>
            <a:off x="8610600" y="6356350"/>
            <a:ext cx="2743200" cy="365125"/>
          </a:xfrm>
        </p:spPr>
        <p:txBody>
          <a:bodyPr/>
          <a:lstStyle/>
          <a:p>
            <a:fld id="{FA754730-305C-A841-BA96-636C66D6B6C3}" type="slidenum">
              <a:rPr lang="en-US" smtClean="0">
                <a:ea typeface="Nunito Sans Light" charset="0"/>
                <a:cs typeface="Nunito Sans Light" charset="0"/>
              </a:rPr>
              <a:pPr/>
              <a:t>21</a:t>
            </a:fld>
            <a:endParaRPr lang="en-US">
              <a:ea typeface="Nunito Sans Light" charset="0"/>
              <a:cs typeface="Nunito Sans Light" charset="0"/>
            </a:endParaRPr>
          </a:p>
        </p:txBody>
      </p:sp>
    </p:spTree>
    <p:extLst>
      <p:ext uri="{BB962C8B-B14F-4D97-AF65-F5344CB8AC3E}">
        <p14:creationId xmlns:p14="http://schemas.microsoft.com/office/powerpoint/2010/main" val="3207447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Trade Gothic LT Std Extended" panose="020B0606020502020204" pitchFamily="34" charset="77"/>
              </a:rPr>
              <a:t>    INNOVATIVE POS AND PROGRAMMING</a:t>
            </a:r>
          </a:p>
        </p:txBody>
      </p:sp>
      <p:sp>
        <p:nvSpPr>
          <p:cNvPr id="17" name="TextBox 16">
            <a:extLst>
              <a:ext uri="{FF2B5EF4-FFF2-40B4-BE49-F238E27FC236}">
                <a16:creationId xmlns:a16="http://schemas.microsoft.com/office/drawing/2014/main" xmlns="" id="{DECB2C69-397D-4A47-B805-B60708921F0B}"/>
              </a:ext>
            </a:extLst>
          </p:cNvPr>
          <p:cNvSpPr txBox="1"/>
          <p:nvPr/>
        </p:nvSpPr>
        <p:spPr>
          <a:xfrm>
            <a:off x="789635" y="6225661"/>
            <a:ext cx="1631407" cy="523220"/>
          </a:xfrm>
          <a:prstGeom prst="rect">
            <a:avLst/>
          </a:prstGeom>
          <a:solidFill>
            <a:schemeClr val="bg1">
              <a:alpha val="80020"/>
            </a:schemeClr>
          </a:solidFill>
        </p:spPr>
        <p:txBody>
          <a:bodyPr wrap="square" rtlCol="0">
            <a:spAutoFit/>
          </a:bodyPr>
          <a:lstStyle/>
          <a:p>
            <a:pPr algn="ctr"/>
            <a:r>
              <a:rPr lang="en-US" sz="1400">
                <a:latin typeface="Nunito Sans Light" pitchFamily="2" charset="77"/>
              </a:rPr>
              <a:t>Branded Floor Display</a:t>
            </a:r>
          </a:p>
        </p:txBody>
      </p:sp>
      <p:sp>
        <p:nvSpPr>
          <p:cNvPr id="22" name="TextBox 21">
            <a:extLst>
              <a:ext uri="{FF2B5EF4-FFF2-40B4-BE49-F238E27FC236}">
                <a16:creationId xmlns:a16="http://schemas.microsoft.com/office/drawing/2014/main" xmlns="" id="{6308CFC2-BC74-FA4B-B9C9-D1C297F724C8}"/>
              </a:ext>
            </a:extLst>
          </p:cNvPr>
          <p:cNvSpPr txBox="1"/>
          <p:nvPr/>
        </p:nvSpPr>
        <p:spPr>
          <a:xfrm>
            <a:off x="3296099" y="6225661"/>
            <a:ext cx="2093564" cy="523220"/>
          </a:xfrm>
          <a:prstGeom prst="rect">
            <a:avLst/>
          </a:prstGeom>
          <a:solidFill>
            <a:schemeClr val="bg1">
              <a:alpha val="80020"/>
            </a:schemeClr>
          </a:solidFill>
        </p:spPr>
        <p:txBody>
          <a:bodyPr wrap="square" rtlCol="0">
            <a:spAutoFit/>
          </a:bodyPr>
          <a:lstStyle/>
          <a:p>
            <a:pPr algn="ctr"/>
            <a:r>
              <a:rPr lang="en-US" sz="1400">
                <a:latin typeface="Nunito Sans Light" pitchFamily="2" charset="77"/>
              </a:rPr>
              <a:t>Branded Acrylic Counter Display</a:t>
            </a:r>
          </a:p>
        </p:txBody>
      </p:sp>
      <p:sp>
        <p:nvSpPr>
          <p:cNvPr id="21" name="TextBox 20">
            <a:extLst>
              <a:ext uri="{FF2B5EF4-FFF2-40B4-BE49-F238E27FC236}">
                <a16:creationId xmlns:a16="http://schemas.microsoft.com/office/drawing/2014/main" xmlns="" id="{9A5CF099-87FA-F54F-8623-6726FC0C9697}"/>
              </a:ext>
            </a:extLst>
          </p:cNvPr>
          <p:cNvSpPr txBox="1"/>
          <p:nvPr/>
        </p:nvSpPr>
        <p:spPr>
          <a:xfrm>
            <a:off x="6618378" y="6314675"/>
            <a:ext cx="2093564" cy="307777"/>
          </a:xfrm>
          <a:prstGeom prst="rect">
            <a:avLst/>
          </a:prstGeom>
          <a:solidFill>
            <a:schemeClr val="bg1">
              <a:alpha val="80020"/>
            </a:schemeClr>
          </a:solidFill>
        </p:spPr>
        <p:txBody>
          <a:bodyPr wrap="square" rtlCol="0">
            <a:spAutoFit/>
          </a:bodyPr>
          <a:lstStyle/>
          <a:p>
            <a:pPr algn="ctr"/>
            <a:r>
              <a:rPr lang="en-US" sz="1400">
                <a:latin typeface="Nunito Sans Light" pitchFamily="2" charset="77"/>
              </a:rPr>
              <a:t>Branded 4-Pack Carrier</a:t>
            </a:r>
          </a:p>
        </p:txBody>
      </p:sp>
      <p:sp>
        <p:nvSpPr>
          <p:cNvPr id="24" name="TextBox 23">
            <a:extLst>
              <a:ext uri="{FF2B5EF4-FFF2-40B4-BE49-F238E27FC236}">
                <a16:creationId xmlns:a16="http://schemas.microsoft.com/office/drawing/2014/main" xmlns="" id="{8DF1C187-9351-B94B-B261-23D8813D20BB}"/>
              </a:ext>
            </a:extLst>
          </p:cNvPr>
          <p:cNvSpPr txBox="1"/>
          <p:nvPr/>
        </p:nvSpPr>
        <p:spPr>
          <a:xfrm>
            <a:off x="9771254" y="6314676"/>
            <a:ext cx="2093564" cy="307777"/>
          </a:xfrm>
          <a:prstGeom prst="rect">
            <a:avLst/>
          </a:prstGeom>
          <a:solidFill>
            <a:schemeClr val="bg1">
              <a:alpha val="80020"/>
            </a:schemeClr>
          </a:solidFill>
        </p:spPr>
        <p:txBody>
          <a:bodyPr wrap="square" rtlCol="0">
            <a:spAutoFit/>
          </a:bodyPr>
          <a:lstStyle/>
          <a:p>
            <a:pPr algn="ctr"/>
            <a:r>
              <a:rPr lang="en-US" sz="1400">
                <a:latin typeface="Nunito Sans Light" pitchFamily="2" charset="77"/>
              </a:rPr>
              <a:t>Shelf</a:t>
            </a:r>
            <a:r>
              <a:rPr lang="en-US" sz="1400">
                <a:latin typeface="Trade Gothic LT Std Cn" panose="020B0606020502020204" pitchFamily="34" charset="77"/>
              </a:rPr>
              <a:t> </a:t>
            </a:r>
            <a:r>
              <a:rPr lang="en-US" sz="1400">
                <a:latin typeface="Nunito Sans Light" pitchFamily="2" charset="77"/>
              </a:rPr>
              <a:t>Talkers</a:t>
            </a:r>
          </a:p>
        </p:txBody>
      </p:sp>
      <p:sp>
        <p:nvSpPr>
          <p:cNvPr id="4" name="Slide Number Placeholder 3">
            <a:extLst>
              <a:ext uri="{FF2B5EF4-FFF2-40B4-BE49-F238E27FC236}">
                <a16:creationId xmlns:a16="http://schemas.microsoft.com/office/drawing/2014/main" xmlns="" id="{3456C26D-C14F-784C-C5A2-86A3A8115AAE}"/>
              </a:ext>
            </a:extLst>
          </p:cNvPr>
          <p:cNvSpPr>
            <a:spLocks noGrp="1"/>
          </p:cNvSpPr>
          <p:nvPr>
            <p:ph type="sldNum" sz="quarter" idx="12"/>
          </p:nvPr>
        </p:nvSpPr>
        <p:spPr>
          <a:xfrm>
            <a:off x="8615031" y="6435279"/>
            <a:ext cx="2743200" cy="365125"/>
          </a:xfrm>
        </p:spPr>
        <p:txBody>
          <a:bodyPr/>
          <a:lstStyle/>
          <a:p>
            <a:fld id="{FA754730-305C-A841-BA96-636C66D6B6C3}" type="slidenum">
              <a:rPr lang="en-US" smtClean="0"/>
              <a:t>22</a:t>
            </a:fld>
            <a:endParaRPr lang="en-US"/>
          </a:p>
        </p:txBody>
      </p:sp>
      <p:pic>
        <p:nvPicPr>
          <p:cNvPr id="20" name="Picture 19">
            <a:extLst>
              <a:ext uri="{FF2B5EF4-FFF2-40B4-BE49-F238E27FC236}">
                <a16:creationId xmlns:a16="http://schemas.microsoft.com/office/drawing/2014/main" xmlns="" id="{232AA625-CD29-A46F-8037-F78B28199D33}"/>
              </a:ext>
            </a:extLst>
          </p:cNvPr>
          <p:cNvPicPr>
            <a:picLocks noChangeAspect="1"/>
          </p:cNvPicPr>
          <p:nvPr/>
        </p:nvPicPr>
        <p:blipFill>
          <a:blip r:embed="rId3"/>
          <a:stretch>
            <a:fillRect/>
          </a:stretch>
        </p:blipFill>
        <p:spPr>
          <a:xfrm>
            <a:off x="9008604" y="1336915"/>
            <a:ext cx="1962681" cy="2616908"/>
          </a:xfrm>
          <a:prstGeom prst="rect">
            <a:avLst/>
          </a:prstGeom>
          <a:effectLst>
            <a:outerShdw blurRad="50800" dist="38100" dir="2700000" algn="ctr" rotWithShape="0">
              <a:srgbClr val="000000">
                <a:alpha val="40000"/>
              </a:srgbClr>
            </a:outerShdw>
          </a:effectLst>
        </p:spPr>
      </p:pic>
      <p:pic>
        <p:nvPicPr>
          <p:cNvPr id="16" name="Picture 15">
            <a:extLst>
              <a:ext uri="{FF2B5EF4-FFF2-40B4-BE49-F238E27FC236}">
                <a16:creationId xmlns:a16="http://schemas.microsoft.com/office/drawing/2014/main" xmlns="" id="{A24D12A2-D368-226C-CD78-9CA2DC65A7B0}"/>
              </a:ext>
            </a:extLst>
          </p:cNvPr>
          <p:cNvPicPr>
            <a:picLocks noChangeAspect="1"/>
          </p:cNvPicPr>
          <p:nvPr/>
        </p:nvPicPr>
        <p:blipFill>
          <a:blip r:embed="rId4"/>
          <a:stretch>
            <a:fillRect/>
          </a:stretch>
        </p:blipFill>
        <p:spPr>
          <a:xfrm>
            <a:off x="9531033" y="2951947"/>
            <a:ext cx="1962681" cy="2616908"/>
          </a:xfrm>
          <a:prstGeom prst="rect">
            <a:avLst/>
          </a:prstGeom>
          <a:effectLst>
            <a:outerShdw blurRad="50800" dist="38100" dir="2700000" algn="ctr" rotWithShape="0">
              <a:srgbClr val="000000">
                <a:alpha val="40000"/>
              </a:srgbClr>
            </a:outerShdw>
          </a:effectLst>
        </p:spPr>
      </p:pic>
      <p:pic>
        <p:nvPicPr>
          <p:cNvPr id="5" name="Picture 4">
            <a:extLst>
              <a:ext uri="{FF2B5EF4-FFF2-40B4-BE49-F238E27FC236}">
                <a16:creationId xmlns:a16="http://schemas.microsoft.com/office/drawing/2014/main" xmlns="" id="{3C716B4B-81CF-9552-6C5B-4BDA773A6C0F}"/>
              </a:ext>
            </a:extLst>
          </p:cNvPr>
          <p:cNvPicPr>
            <a:picLocks noChangeAspect="1"/>
          </p:cNvPicPr>
          <p:nvPr/>
        </p:nvPicPr>
        <p:blipFill rotWithShape="1">
          <a:blip r:embed="rId5"/>
          <a:srcRect l="41817" t="6729" r="41817" b="7860"/>
          <a:stretch/>
        </p:blipFill>
        <p:spPr>
          <a:xfrm>
            <a:off x="698292" y="1280385"/>
            <a:ext cx="1814091" cy="4892040"/>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xmlns="" id="{9DD06D9A-EE71-1A52-4058-4B6B859D0EE9}"/>
              </a:ext>
            </a:extLst>
          </p:cNvPr>
          <p:cNvPicPr>
            <a:picLocks noChangeAspect="1"/>
          </p:cNvPicPr>
          <p:nvPr/>
        </p:nvPicPr>
        <p:blipFill rotWithShape="1">
          <a:blip r:embed="rId6"/>
          <a:srcRect l="16469" t="25000" r="12414" b="25000"/>
          <a:stretch/>
        </p:blipFill>
        <p:spPr>
          <a:xfrm>
            <a:off x="3054541" y="2206866"/>
            <a:ext cx="2732489" cy="2881709"/>
          </a:xfrm>
          <a:prstGeom prst="rect">
            <a:avLst/>
          </a:prstGeom>
        </p:spPr>
      </p:pic>
      <p:pic>
        <p:nvPicPr>
          <p:cNvPr id="13" name="Picture 12">
            <a:extLst>
              <a:ext uri="{FF2B5EF4-FFF2-40B4-BE49-F238E27FC236}">
                <a16:creationId xmlns:a16="http://schemas.microsoft.com/office/drawing/2014/main" xmlns="" id="{EBA1D537-A316-A7FE-8EC2-DFB62FBE57E9}"/>
              </a:ext>
            </a:extLst>
          </p:cNvPr>
          <p:cNvPicPr>
            <a:picLocks noChangeAspect="1"/>
          </p:cNvPicPr>
          <p:nvPr/>
        </p:nvPicPr>
        <p:blipFill rotWithShape="1">
          <a:blip r:embed="rId7"/>
          <a:srcRect l="23442" t="9414" r="22550" b="9380"/>
          <a:stretch/>
        </p:blipFill>
        <p:spPr>
          <a:xfrm>
            <a:off x="7187442" y="3683713"/>
            <a:ext cx="1631407" cy="2453011"/>
          </a:xfrm>
          <a:prstGeom prst="rect">
            <a:avLst/>
          </a:prstGeom>
        </p:spPr>
      </p:pic>
      <p:pic>
        <p:nvPicPr>
          <p:cNvPr id="9" name="Picture 8">
            <a:extLst>
              <a:ext uri="{FF2B5EF4-FFF2-40B4-BE49-F238E27FC236}">
                <a16:creationId xmlns:a16="http://schemas.microsoft.com/office/drawing/2014/main" xmlns="" id="{CD0D259B-D53C-759B-752F-F6108D898B85}"/>
              </a:ext>
            </a:extLst>
          </p:cNvPr>
          <p:cNvPicPr>
            <a:picLocks noChangeAspect="1"/>
          </p:cNvPicPr>
          <p:nvPr/>
        </p:nvPicPr>
        <p:blipFill rotWithShape="1">
          <a:blip r:embed="rId8"/>
          <a:srcRect l="20607" t="9087" r="24441" b="12384"/>
          <a:stretch/>
        </p:blipFill>
        <p:spPr>
          <a:xfrm>
            <a:off x="6129024" y="1174079"/>
            <a:ext cx="1856467" cy="2653012"/>
          </a:xfrm>
          <a:prstGeom prst="rect">
            <a:avLst/>
          </a:prstGeom>
        </p:spPr>
      </p:pic>
    </p:spTree>
    <p:extLst>
      <p:ext uri="{BB962C8B-B14F-4D97-AF65-F5344CB8AC3E}">
        <p14:creationId xmlns:p14="http://schemas.microsoft.com/office/powerpoint/2010/main" val="3935768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4B38A323-798E-8F4B-B0E5-0F37DBC294AF}"/>
              </a:ext>
            </a:extLst>
          </p:cNvPr>
          <p:cNvSpPr/>
          <p:nvPr/>
        </p:nvSpPr>
        <p:spPr>
          <a:xfrm>
            <a:off x="0" y="0"/>
            <a:ext cx="12192000" cy="762000"/>
          </a:xfrm>
          <a:prstGeom prst="rect">
            <a:avLst/>
          </a:prstGeom>
          <a:solidFill>
            <a:srgbClr val="F3EF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a:solidFill>
                  <a:schemeClr val="tx1"/>
                </a:solidFill>
                <a:latin typeface="Trade Gothic LT Std Extended" panose="020B0606020502020204" pitchFamily="34" charset="77"/>
              </a:rPr>
              <a:t>    WHY WANDER + IVY</a:t>
            </a:r>
          </a:p>
        </p:txBody>
      </p:sp>
      <p:sp>
        <p:nvSpPr>
          <p:cNvPr id="2" name="Rectangle 1">
            <a:extLst>
              <a:ext uri="{FF2B5EF4-FFF2-40B4-BE49-F238E27FC236}">
                <a16:creationId xmlns:a16="http://schemas.microsoft.com/office/drawing/2014/main" xmlns="" id="{A6780D63-A3F1-D3A8-AA50-08FC5B38F253}"/>
              </a:ext>
            </a:extLst>
          </p:cNvPr>
          <p:cNvSpPr/>
          <p:nvPr/>
        </p:nvSpPr>
        <p:spPr>
          <a:xfrm>
            <a:off x="251353" y="1670771"/>
            <a:ext cx="3615799" cy="4600808"/>
          </a:xfrm>
          <a:prstGeom prst="rect">
            <a:avLst/>
          </a:prstGeom>
        </p:spPr>
        <p:txBody>
          <a:bodyPr vert="horz" lIns="91440" tIns="45720" rIns="91440" bIns="45720" rtlCol="0">
            <a:normAutofit/>
          </a:bodyPr>
          <a:lstStyle/>
          <a:p>
            <a:pPr marL="285737" indent="-228589">
              <a:lnSpc>
                <a:spcPct val="90000"/>
              </a:lnSpc>
              <a:spcAft>
                <a:spcPts val="600"/>
              </a:spcAft>
              <a:buFont typeface="Arial" panose="020B0604020202020204" pitchFamily="34" charset="0"/>
              <a:buChar char="•"/>
            </a:pPr>
            <a:r>
              <a:rPr lang="en-US">
                <a:latin typeface="Nunito Sans Light" pitchFamily="2" charset="77"/>
              </a:rPr>
              <a:t>Premium taste</a:t>
            </a:r>
          </a:p>
          <a:p>
            <a:pPr marL="285737" indent="-228589">
              <a:lnSpc>
                <a:spcPct val="90000"/>
              </a:lnSpc>
              <a:spcAft>
                <a:spcPts val="600"/>
              </a:spcAft>
              <a:buFont typeface="Arial" panose="020B0604020202020204" pitchFamily="34" charset="0"/>
              <a:buChar char="•"/>
            </a:pPr>
            <a:r>
              <a:rPr lang="en-US">
                <a:latin typeface="Nunito Sans Light" pitchFamily="2" charset="77"/>
              </a:rPr>
              <a:t>Certified organic ingredients</a:t>
            </a:r>
          </a:p>
          <a:p>
            <a:pPr marL="285737" indent="-228589">
              <a:lnSpc>
                <a:spcPct val="90000"/>
              </a:lnSpc>
              <a:spcAft>
                <a:spcPts val="600"/>
              </a:spcAft>
              <a:buFont typeface="Arial" panose="020B0604020202020204" pitchFamily="34" charset="0"/>
              <a:buChar char="•"/>
            </a:pPr>
            <a:r>
              <a:rPr lang="en-US">
                <a:latin typeface="Nunito Sans Light" pitchFamily="2" charset="77"/>
              </a:rPr>
              <a:t>Convenient 6.3 oz. pour</a:t>
            </a:r>
          </a:p>
          <a:p>
            <a:pPr marL="285737" indent="-228589">
              <a:lnSpc>
                <a:spcPct val="90000"/>
              </a:lnSpc>
              <a:spcAft>
                <a:spcPts val="600"/>
              </a:spcAft>
              <a:buFont typeface="Arial" panose="020B0604020202020204" pitchFamily="34" charset="0"/>
              <a:buChar char="•"/>
            </a:pPr>
            <a:r>
              <a:rPr lang="en-US">
                <a:latin typeface="Nunito Sans Light" pitchFamily="2" charset="77"/>
              </a:rPr>
              <a:t>0g of sugar</a:t>
            </a:r>
          </a:p>
          <a:p>
            <a:pPr marL="285737" indent="-228589">
              <a:lnSpc>
                <a:spcPct val="90000"/>
              </a:lnSpc>
              <a:spcAft>
                <a:spcPts val="600"/>
              </a:spcAft>
              <a:buFont typeface="Arial" panose="020B0604020202020204" pitchFamily="34" charset="0"/>
              <a:buChar char="•"/>
            </a:pPr>
            <a:r>
              <a:rPr lang="en-US">
                <a:latin typeface="Nunito Sans Light" pitchFamily="2" charset="77"/>
              </a:rPr>
              <a:t>Innovative + patented glass packaging unlike anything in the market</a:t>
            </a:r>
          </a:p>
          <a:p>
            <a:pPr marL="285737" indent="-228589">
              <a:lnSpc>
                <a:spcPct val="90000"/>
              </a:lnSpc>
              <a:spcAft>
                <a:spcPts val="600"/>
              </a:spcAft>
              <a:buFont typeface="Arial" panose="020B0604020202020204" pitchFamily="34" charset="0"/>
              <a:buChar char="•"/>
            </a:pPr>
            <a:r>
              <a:rPr lang="en-US">
                <a:latin typeface="Nunito Sans Light" pitchFamily="2" charset="77"/>
              </a:rPr>
              <a:t>Perfect for entertaining</a:t>
            </a:r>
          </a:p>
          <a:p>
            <a:pPr marL="285737" indent="-228589">
              <a:lnSpc>
                <a:spcPct val="90000"/>
              </a:lnSpc>
              <a:spcAft>
                <a:spcPts val="600"/>
              </a:spcAft>
              <a:buFont typeface="Arial" panose="020B0604020202020204" pitchFamily="34" charset="0"/>
              <a:buChar char="•"/>
            </a:pPr>
            <a:r>
              <a:rPr lang="en-US">
                <a:latin typeface="Nunito Sans Light" pitchFamily="2" charset="77"/>
              </a:rPr>
              <a:t>Elegant gift options</a:t>
            </a:r>
          </a:p>
          <a:p>
            <a:pPr marL="285737" indent="-228589">
              <a:lnSpc>
                <a:spcPct val="90000"/>
              </a:lnSpc>
              <a:spcAft>
                <a:spcPts val="600"/>
              </a:spcAft>
              <a:buFont typeface="Arial" panose="020B0604020202020204" pitchFamily="34" charset="0"/>
              <a:buChar char="•"/>
            </a:pPr>
            <a:r>
              <a:rPr lang="en-US">
                <a:latin typeface="Nunito Sans Light" pitchFamily="2" charset="77"/>
              </a:rPr>
              <a:t>Women-owned</a:t>
            </a:r>
          </a:p>
          <a:p>
            <a:pPr marL="285737" indent="-228589">
              <a:lnSpc>
                <a:spcPct val="90000"/>
              </a:lnSpc>
              <a:spcAft>
                <a:spcPts val="600"/>
              </a:spcAft>
              <a:buFont typeface="Arial" panose="020B0604020202020204" pitchFamily="34" charset="0"/>
              <a:buChar char="•"/>
            </a:pPr>
            <a:r>
              <a:rPr lang="en-US">
                <a:latin typeface="Nunito Sans Light" pitchFamily="2" charset="77"/>
              </a:rPr>
              <a:t>Certified disability-owned</a:t>
            </a:r>
          </a:p>
          <a:p>
            <a:pPr marL="285737" indent="-228589">
              <a:lnSpc>
                <a:spcPct val="90000"/>
              </a:lnSpc>
              <a:spcAft>
                <a:spcPts val="600"/>
              </a:spcAft>
              <a:buFont typeface="Arial" panose="020B0604020202020204" pitchFamily="34" charset="0"/>
              <a:buChar char="•"/>
            </a:pPr>
            <a:r>
              <a:rPr lang="en-US">
                <a:latin typeface="Nunito Sans Light" pitchFamily="2" charset="77"/>
              </a:rPr>
              <a:t>1% of sales to charity</a:t>
            </a:r>
          </a:p>
          <a:p>
            <a:pPr marL="285737" indent="-228589">
              <a:lnSpc>
                <a:spcPct val="90000"/>
              </a:lnSpc>
              <a:spcAft>
                <a:spcPts val="600"/>
              </a:spcAft>
              <a:buFont typeface="Arial" panose="020B0604020202020204" pitchFamily="34" charset="0"/>
              <a:buChar char="•"/>
            </a:pPr>
            <a:r>
              <a:rPr lang="en-US">
                <a:latin typeface="Nunito Sans Light" pitchFamily="2" charset="77"/>
              </a:rPr>
              <a:t>Repurpose or recycle</a:t>
            </a:r>
          </a:p>
        </p:txBody>
      </p:sp>
      <p:pic>
        <p:nvPicPr>
          <p:cNvPr id="4" name="Picture 3">
            <a:extLst>
              <a:ext uri="{FF2B5EF4-FFF2-40B4-BE49-F238E27FC236}">
                <a16:creationId xmlns:a16="http://schemas.microsoft.com/office/drawing/2014/main" xmlns="" id="{C9F2F315-4729-52E1-91B0-B890B0C45BCB}"/>
              </a:ext>
            </a:extLst>
          </p:cNvPr>
          <p:cNvPicPr>
            <a:picLocks noChangeAspect="1"/>
          </p:cNvPicPr>
          <p:nvPr/>
        </p:nvPicPr>
        <p:blipFill rotWithShape="1">
          <a:blip r:embed="rId3"/>
          <a:srcRect l="2821" t="26483" r="-2821" b="19763"/>
          <a:stretch/>
        </p:blipFill>
        <p:spPr>
          <a:xfrm>
            <a:off x="3374575" y="762000"/>
            <a:ext cx="9072373" cy="6096000"/>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effectLst>
            <a:outerShdw blurRad="50800" dist="38100" dir="10800000" algn="r" rotWithShape="0">
              <a:prstClr val="black">
                <a:alpha val="40000"/>
              </a:prstClr>
            </a:outerShdw>
          </a:effectLst>
        </p:spPr>
      </p:pic>
      <p:sp>
        <p:nvSpPr>
          <p:cNvPr id="5" name="Slide Number Placeholder 4">
            <a:extLst>
              <a:ext uri="{FF2B5EF4-FFF2-40B4-BE49-F238E27FC236}">
                <a16:creationId xmlns:a16="http://schemas.microsoft.com/office/drawing/2014/main" xmlns="" id="{9FE1A178-BDA3-D104-2038-1AEB9DC25B2C}"/>
              </a:ext>
            </a:extLst>
          </p:cNvPr>
          <p:cNvSpPr>
            <a:spLocks noGrp="1"/>
          </p:cNvSpPr>
          <p:nvPr>
            <p:ph type="sldNum" sz="quarter" idx="12"/>
          </p:nvPr>
        </p:nvSpPr>
        <p:spPr/>
        <p:txBody>
          <a:bodyPr/>
          <a:lstStyle/>
          <a:p>
            <a:fld id="{FA754730-305C-A841-BA96-636C66D6B6C3}" type="slidenum">
              <a:rPr lang="en-US" smtClean="0"/>
              <a:t>23</a:t>
            </a:fld>
            <a:endParaRPr lang="en-US"/>
          </a:p>
        </p:txBody>
      </p:sp>
    </p:spTree>
    <p:extLst>
      <p:ext uri="{BB962C8B-B14F-4D97-AF65-F5344CB8AC3E}">
        <p14:creationId xmlns:p14="http://schemas.microsoft.com/office/powerpoint/2010/main" val="1688572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2033</Words>
  <Application>Microsoft Office PowerPoint</Application>
  <PresentationFormat>Widescreen</PresentationFormat>
  <Paragraphs>532</Paragraphs>
  <Slides>23</Slides>
  <Notes>21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23</vt:i4>
      </vt:variant>
    </vt:vector>
  </HeadingPairs>
  <TitlesOfParts>
    <vt:vector size="36" baseType="lpstr">
      <vt:lpstr>Aptos</vt:lpstr>
      <vt:lpstr>Arial</vt:lpstr>
      <vt:lpstr>Calibri</vt:lpstr>
      <vt:lpstr>Calibri Light</vt:lpstr>
      <vt:lpstr>Courier New</vt:lpstr>
      <vt:lpstr>Didot</vt:lpstr>
      <vt:lpstr>Nunito Sans</vt:lpstr>
      <vt:lpstr>Nunito Sans Light</vt:lpstr>
      <vt:lpstr>Nunito Sans SemiBold</vt:lpstr>
      <vt:lpstr>Trade Gothic LT Std Cn</vt:lpstr>
      <vt:lpstr>Trade Gothic LT Std Extended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2025 Promotional Calendar Celebrating The Little Moments With The Perfect Pour All Year Long</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Aguilar</dc:creator>
  <cp:lastModifiedBy>Paddy Delepine</cp:lastModifiedBy>
  <cp:revision>4</cp:revision>
  <dcterms:created xsi:type="dcterms:W3CDTF">2025-04-03T23:39:03Z</dcterms:created>
  <dcterms:modified xsi:type="dcterms:W3CDTF">2025-06-26T22:28:40Z</dcterms:modified>
</cp:coreProperties>
</file>